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67" r:id="rId6"/>
    <p:sldId id="263" r:id="rId7"/>
    <p:sldId id="261" r:id="rId8"/>
    <p:sldId id="264" r:id="rId9"/>
    <p:sldId id="265" r:id="rId10"/>
    <p:sldId id="262"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08" autoAdjust="0"/>
  </p:normalViewPr>
  <p:slideViewPr>
    <p:cSldViewPr snapToGrid="0">
      <p:cViewPr varScale="1">
        <p:scale>
          <a:sx n="78" d="100"/>
          <a:sy n="78" d="100"/>
        </p:scale>
        <p:origin x="120" y="522"/>
      </p:cViewPr>
      <p:guideLst/>
    </p:cSldViewPr>
  </p:slideViewPr>
  <p:notesTextViewPr>
    <p:cViewPr>
      <p:scale>
        <a:sx n="1" d="1"/>
        <a:sy n="1" d="1"/>
      </p:scale>
      <p:origin x="0" y="0"/>
    </p:cViewPr>
  </p:notesTextViewPr>
  <p:sorterViewPr>
    <p:cViewPr>
      <p:scale>
        <a:sx n="150" d="100"/>
        <a:sy n="150" d="100"/>
      </p:scale>
      <p:origin x="0" y="-19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400" b="1"/>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9DECB86D-E294-4DF9-AF0B-FEBFA3B95544}" type="datetime1">
              <a:rPr lang="en-US" smtClean="0">
                <a:solidFill>
                  <a:prstClr val="white">
                    <a:tint val="75000"/>
                  </a:prstClr>
                </a:solidFill>
              </a:rPr>
              <a:pPr/>
              <a:t>3/5/2019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71D9C9C-3582-4546-8B8C-889A99E240A4}" type="slidenum">
              <a:rPr lang="en-US" smtClean="0"/>
              <a:pPr/>
              <a:t>‹#›</a:t>
            </a:fld>
            <a:endParaRPr lang="en-US"/>
          </a:p>
        </p:txBody>
      </p:sp>
    </p:spTree>
    <p:extLst>
      <p:ext uri="{BB962C8B-B14F-4D97-AF65-F5344CB8AC3E}">
        <p14:creationId xmlns:p14="http://schemas.microsoft.com/office/powerpoint/2010/main" val="2459458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fontAlgn="base">
              <a:spcBef>
                <a:spcPct val="0"/>
              </a:spcBef>
              <a:spcAft>
                <a:spcPct val="0"/>
              </a:spcAft>
            </a:pPr>
            <a:fld id="{FCFF6726-CD1F-487A-B95F-B6977889CD4C}" type="datetime1">
              <a:rPr lang="en-US" smtClean="0">
                <a:solidFill>
                  <a:prstClr val="white">
                    <a:tint val="75000"/>
                  </a:prstClr>
                </a:solidFill>
                <a:latin typeface="Arial" charset="0"/>
              </a:rPr>
              <a:pPr fontAlgn="base">
                <a:spcBef>
                  <a:spcPct val="0"/>
                </a:spcBef>
                <a:spcAft>
                  <a:spcPct val="0"/>
                </a:spcAft>
              </a:pPr>
              <a:t>3/5/2019</a:t>
            </a:fld>
            <a:endParaRPr lang="en-US">
              <a:solidFill>
                <a:prstClr val="white">
                  <a:tint val="75000"/>
                </a:prstClr>
              </a:solidFill>
              <a:latin typeface="Arial" charset="0"/>
            </a:endParaRPr>
          </a:p>
        </p:txBody>
      </p:sp>
      <p:sp>
        <p:nvSpPr>
          <p:cNvPr id="4" name="Footer Placeholder 3"/>
          <p:cNvSpPr>
            <a:spLocks noGrp="1"/>
          </p:cNvSpPr>
          <p:nvPr>
            <p:ph type="ftr" sz="quarter" idx="11"/>
          </p:nvPr>
        </p:nvSpPr>
        <p:spPr/>
        <p:txBody>
          <a:bodyPr/>
          <a:lstStyle/>
          <a:p>
            <a:pPr fontAlgn="base">
              <a:spcBef>
                <a:spcPct val="0"/>
              </a:spcBef>
              <a:spcAft>
                <a:spcPct val="0"/>
              </a:spcAft>
            </a:pPr>
            <a:endParaRPr lang="en-US">
              <a:solidFill>
                <a:prstClr val="white">
                  <a:tint val="75000"/>
                </a:prstClr>
              </a:solidFill>
              <a:latin typeface="Arial" charset="0"/>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a:t>
            </a:fld>
            <a:endParaRPr lang="en-US" dirty="0">
              <a:latin typeface="Arial" charset="0"/>
            </a:endParaRPr>
          </a:p>
        </p:txBody>
      </p:sp>
    </p:spTree>
    <p:extLst>
      <p:ext uri="{BB962C8B-B14F-4D97-AF65-F5344CB8AC3E}">
        <p14:creationId xmlns:p14="http://schemas.microsoft.com/office/powerpoint/2010/main" val="40642035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36600" y="1143000"/>
            <a:ext cx="108458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pPr>
            <a:fld id="{FCFF6726-CD1F-487A-B95F-B6977889CD4C}" type="datetime1">
              <a:rPr lang="en-US" smtClean="0">
                <a:solidFill>
                  <a:prstClr val="white">
                    <a:tint val="75000"/>
                  </a:prstClr>
                </a:solidFill>
                <a:latin typeface="Arial" charset="0"/>
              </a:rPr>
              <a:pPr fontAlgn="base">
                <a:spcBef>
                  <a:spcPct val="0"/>
                </a:spcBef>
                <a:spcAft>
                  <a:spcPct val="0"/>
                </a:spcAft>
              </a:pPr>
              <a:t>3/5/2019</a:t>
            </a:fld>
            <a:endParaRPr lang="en-US">
              <a:solidFill>
                <a:prstClr val="white">
                  <a:tint val="75000"/>
                </a:prstClr>
              </a:solidFill>
              <a:latin typeface="Arial" charset="0"/>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pPr>
            <a:endParaRPr lang="en-US">
              <a:solidFill>
                <a:prstClr val="white">
                  <a:tint val="75000"/>
                </a:prstClr>
              </a:solidFill>
              <a:latin typeface="Arial" charset="0"/>
            </a:endParaRPr>
          </a:p>
        </p:txBody>
      </p:sp>
      <p:sp>
        <p:nvSpPr>
          <p:cNvPr id="6" name="Slide Number Placeholder 5"/>
          <p:cNvSpPr>
            <a:spLocks noGrp="1"/>
          </p:cNvSpPr>
          <p:nvPr>
            <p:ph type="sldNum" sz="quarter" idx="4"/>
          </p:nvPr>
        </p:nvSpPr>
        <p:spPr>
          <a:xfrm>
            <a:off x="9245600" y="6416676"/>
            <a:ext cx="2743200" cy="365125"/>
          </a:xfrm>
          <a:prstGeom prst="rect">
            <a:avLst/>
          </a:prstGeom>
        </p:spPr>
        <p:txBody>
          <a:bodyPr vert="horz" lIns="91440" tIns="45720" rIns="91440" bIns="45720" rtlCol="0" anchor="ctr"/>
          <a:lstStyle>
            <a:lvl1pPr algn="r">
              <a:defRPr sz="900">
                <a:solidFill>
                  <a:srgbClr val="FFF6D9"/>
                </a:solidFill>
              </a:defRPr>
            </a:lvl1p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a:t>
            </a:fld>
            <a:endParaRPr lang="en-US" dirty="0">
              <a:latin typeface="Arial" charset="0"/>
            </a:endParaRPr>
          </a:p>
        </p:txBody>
      </p:sp>
      <p:pic>
        <p:nvPicPr>
          <p:cNvPr id="7" name="Picture 6" descr="marines-woodland-marpatlong.jpg"/>
          <p:cNvPicPr>
            <a:picLocks noChangeAspect="1"/>
          </p:cNvPicPr>
          <p:nvPr userDrawn="1"/>
        </p:nvPicPr>
        <p:blipFill>
          <a:blip r:embed="rId4" cstate="print"/>
          <a:stretch>
            <a:fillRect/>
          </a:stretch>
        </p:blipFill>
        <p:spPr>
          <a:xfrm>
            <a:off x="0" y="0"/>
            <a:ext cx="12192000" cy="838200"/>
          </a:xfrm>
          <a:prstGeom prst="rect">
            <a:avLst/>
          </a:prstGeom>
          <a:ln>
            <a:noFill/>
          </a:ln>
          <a:effectLst>
            <a:outerShdw blurRad="50800" dist="38100" dir="5400000" algn="t" rotWithShape="0">
              <a:prstClr val="black">
                <a:alpha val="40000"/>
              </a:prstClr>
            </a:outerShdw>
            <a:softEdge rad="112500"/>
          </a:effectLst>
        </p:spPr>
      </p:pic>
      <p:pic>
        <p:nvPicPr>
          <p:cNvPr id="8" name="Picture 6" descr="http://steadyoffload.com:8080/5XN9BY2Q68.aHR0cDovL3VwbG9hZC53aWtpbWVkaWEub3JnL3dpa2lwZWRpYS9jb21tb25zL3RodW1iLzUvNTUvT2ZmaWNlcl9FR0EucG5nLzMwMHB4LU9mZmljZXJfRUdBLnBuZw==...."/>
          <p:cNvPicPr>
            <a:picLocks noChangeAspect="1" noChangeArrowheads="1"/>
          </p:cNvPicPr>
          <p:nvPr userDrawn="1"/>
        </p:nvPicPr>
        <p:blipFill>
          <a:blip r:embed="rId5" cstate="print"/>
          <a:srcRect/>
          <a:stretch>
            <a:fillRect/>
          </a:stretch>
        </p:blipFill>
        <p:spPr bwMode="auto">
          <a:xfrm>
            <a:off x="203200" y="54116"/>
            <a:ext cx="1117600" cy="860285"/>
          </a:xfrm>
          <a:prstGeom prst="rect">
            <a:avLst/>
          </a:prstGeom>
          <a:noFill/>
          <a:ln w="9525">
            <a:noFill/>
            <a:miter lim="800000"/>
            <a:headEnd/>
            <a:tailEnd/>
          </a:ln>
          <a:effectLst>
            <a:outerShdw blurRad="50800" dist="38100" dir="8100000" algn="tr" rotWithShape="0">
              <a:prstClr val="black">
                <a:alpha val="40000"/>
              </a:prstClr>
            </a:outerShdw>
          </a:effectLst>
        </p:spPr>
      </p:pic>
      <p:sp>
        <p:nvSpPr>
          <p:cNvPr id="9" name="Rectangle 2"/>
          <p:cNvSpPr txBox="1">
            <a:spLocks noChangeArrowheads="1"/>
          </p:cNvSpPr>
          <p:nvPr userDrawn="1"/>
        </p:nvSpPr>
        <p:spPr bwMode="auto">
          <a:xfrm>
            <a:off x="0" y="6477000"/>
            <a:ext cx="42672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defRPr/>
            </a:pPr>
            <a:r>
              <a:rPr lang="en-US" sz="1400" i="1" kern="0" dirty="0">
                <a:solidFill>
                  <a:prstClr val="white"/>
                </a:solidFill>
                <a:effectLst>
                  <a:outerShdw blurRad="38100" dist="38100" dir="2700000" algn="tl">
                    <a:srgbClr val="000000">
                      <a:alpha val="43137"/>
                    </a:srgbClr>
                  </a:outerShdw>
                </a:effectLst>
                <a:latin typeface="Calibri Light" panose="020F0302020204030204"/>
              </a:rPr>
              <a:t>Ground Safety for Marines Course</a:t>
            </a:r>
          </a:p>
        </p:txBody>
      </p:sp>
      <p:sp>
        <p:nvSpPr>
          <p:cNvPr id="2" name="Title Placeholder 1"/>
          <p:cNvSpPr>
            <a:spLocks noGrp="1"/>
          </p:cNvSpPr>
          <p:nvPr>
            <p:ph type="title"/>
          </p:nvPr>
        </p:nvSpPr>
        <p:spPr>
          <a:xfrm>
            <a:off x="838200" y="68268"/>
            <a:ext cx="10515600" cy="59372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4043187032"/>
      </p:ext>
    </p:extLst>
  </p:cSld>
  <p:clrMap bg1="dk1" tx1="lt1" bg2="dk2" tx2="lt2" accent1="accent1" accent2="accent2" accent3="accent3" accent4="accent4" accent5="accent5" accent6="accent6" hlink="hlink" folHlink="folHlink"/>
  <p:sldLayoutIdLst>
    <p:sldLayoutId id="2147483661" r:id="rId1"/>
    <p:sldLayoutId id="2147483662" r:id="rId2"/>
  </p:sldLayoutIdLst>
  <p:hf hdr="0" ftr="0" dt="0"/>
  <p:txStyles>
    <p:titleStyle>
      <a:lvl1pPr algn="ctr" defTabSz="6858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32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Role and Responsibilities of Safety Officers</a:t>
            </a:r>
            <a:endParaRPr lang="en-US" dirty="0"/>
          </a:p>
        </p:txBody>
      </p:sp>
      <p:sp>
        <p:nvSpPr>
          <p:cNvPr id="3" name="Subtitle 2"/>
          <p:cNvSpPr>
            <a:spLocks noGrp="1"/>
          </p:cNvSpPr>
          <p:nvPr>
            <p:ph type="subTitle" idx="1"/>
          </p:nvPr>
        </p:nvSpPr>
        <p:spPr/>
        <p:txBody>
          <a:bodyPr/>
          <a:lstStyle/>
          <a:p>
            <a:r>
              <a:rPr lang="en-US" dirty="0" smtClean="0"/>
              <a:t>IAW MCO 6260.3A, Marine Corps Hearing Conservation Program</a:t>
            </a:r>
            <a:endParaRPr lang="en-US" dirty="0"/>
          </a:p>
        </p:txBody>
      </p:sp>
    </p:spTree>
    <p:extLst>
      <p:ext uri="{BB962C8B-B14F-4D97-AF65-F5344CB8AC3E}">
        <p14:creationId xmlns:p14="http://schemas.microsoft.com/office/powerpoint/2010/main" val="3341117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10</a:t>
            </a:fld>
            <a:endParaRPr lang="en-US" dirty="0">
              <a:latin typeface="Arial" charset="0"/>
            </a:endParaRPr>
          </a:p>
        </p:txBody>
      </p:sp>
      <p:sp>
        <p:nvSpPr>
          <p:cNvPr id="4" name="TextBox 3"/>
          <p:cNvSpPr txBox="1"/>
          <p:nvPr/>
        </p:nvSpPr>
        <p:spPr>
          <a:xfrm>
            <a:off x="612648" y="1188720"/>
            <a:ext cx="10945368" cy="2123658"/>
          </a:xfrm>
          <a:prstGeom prst="rect">
            <a:avLst/>
          </a:prstGeom>
          <a:noFill/>
        </p:spPr>
        <p:txBody>
          <a:bodyPr wrap="square" rtlCol="0">
            <a:spAutoFit/>
          </a:bodyPr>
          <a:lstStyle/>
          <a:p>
            <a:pPr algn="ctr"/>
            <a:r>
              <a:rPr lang="en-US" sz="2400" dirty="0" smtClean="0"/>
              <a:t>Supervisors</a:t>
            </a:r>
          </a:p>
          <a:p>
            <a:endParaRPr lang="en-US" dirty="0"/>
          </a:p>
          <a:p>
            <a:r>
              <a:rPr lang="en-US" dirty="0" smtClean="0"/>
              <a:t>1. Supervisors may remove </a:t>
            </a:r>
            <a:r>
              <a:rPr lang="en-US" dirty="0"/>
              <a:t>c</a:t>
            </a:r>
            <a:r>
              <a:rPr lang="en-US" dirty="0" smtClean="0"/>
              <a:t>ivilian personnel after noise measurements and dosimetry by qualified industrial hygienists or audiologists have determine steady state SPLs are below a Time Weighted Average (TWA) of 85 </a:t>
            </a:r>
            <a:r>
              <a:rPr lang="en-US" dirty="0" err="1" smtClean="0"/>
              <a:t>dBA</a:t>
            </a:r>
            <a:r>
              <a:rPr lang="en-US" dirty="0" smtClean="0"/>
              <a:t> weighting or a single exposure to impulse or impact noise of 140 dBP is not exceeded.</a:t>
            </a:r>
          </a:p>
          <a:p>
            <a:endParaRPr lang="en-US" dirty="0" smtClean="0"/>
          </a:p>
          <a:p>
            <a:r>
              <a:rPr lang="en-US" dirty="0" smtClean="0"/>
              <a:t>2. However, upon re-assignment to a noise hazardous environment, an individual will be re-enrolled into the HCP.</a:t>
            </a:r>
            <a:endParaRPr lang="en-US" dirty="0"/>
          </a:p>
        </p:txBody>
      </p:sp>
      <p:sp>
        <p:nvSpPr>
          <p:cNvPr id="5" name="Title 1"/>
          <p:cNvSpPr>
            <a:spLocks noGrp="1"/>
          </p:cNvSpPr>
          <p:nvPr>
            <p:ph type="title"/>
          </p:nvPr>
        </p:nvSpPr>
        <p:spPr/>
        <p:txBody>
          <a:bodyPr/>
          <a:lstStyle/>
          <a:p>
            <a:r>
              <a:rPr lang="en-US" dirty="0" smtClean="0"/>
              <a:t>Roles and Responsibilities of Supervisor</a:t>
            </a:r>
            <a:endParaRPr lang="en-US" dirty="0"/>
          </a:p>
        </p:txBody>
      </p:sp>
    </p:spTree>
    <p:extLst>
      <p:ext uri="{BB962C8B-B14F-4D97-AF65-F5344CB8AC3E}">
        <p14:creationId xmlns:p14="http://schemas.microsoft.com/office/powerpoint/2010/main" val="1748120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11</a:t>
            </a:fld>
            <a:endParaRPr lang="en-US" dirty="0">
              <a:latin typeface="Arial" charset="0"/>
            </a:endParaRPr>
          </a:p>
        </p:txBody>
      </p:sp>
      <p:sp>
        <p:nvSpPr>
          <p:cNvPr id="4" name="TextBox 3"/>
          <p:cNvSpPr txBox="1"/>
          <p:nvPr/>
        </p:nvSpPr>
        <p:spPr>
          <a:xfrm>
            <a:off x="630936" y="1115568"/>
            <a:ext cx="10954512" cy="3877985"/>
          </a:xfrm>
          <a:prstGeom prst="rect">
            <a:avLst/>
          </a:prstGeom>
          <a:noFill/>
        </p:spPr>
        <p:txBody>
          <a:bodyPr wrap="square" rtlCol="0">
            <a:spAutoFit/>
          </a:bodyPr>
          <a:lstStyle/>
          <a:p>
            <a:pPr algn="ctr"/>
            <a:r>
              <a:rPr lang="en-US" sz="2400" dirty="0" smtClean="0"/>
              <a:t>Marines, Assigned Sailors, and Civilian Employees</a:t>
            </a:r>
          </a:p>
          <a:p>
            <a:endParaRPr lang="en-US" sz="2400" dirty="0" smtClean="0"/>
          </a:p>
          <a:p>
            <a:r>
              <a:rPr lang="en-US" dirty="0" smtClean="0"/>
              <a:t>1. Personnel will keep scheduled appointments for hearing tests, especially all follow-up appointments. Personnel reporting for monitoring (annual) audiograms will bring their </a:t>
            </a:r>
            <a:r>
              <a:rPr lang="en-US" dirty="0" err="1" smtClean="0"/>
              <a:t>HPDs</a:t>
            </a:r>
            <a:r>
              <a:rPr lang="en-US" dirty="0" smtClean="0"/>
              <a:t> to verify fit and effectiveness.</a:t>
            </a:r>
            <a:endParaRPr lang="en-US" dirty="0"/>
          </a:p>
          <a:p>
            <a:endParaRPr lang="en-US" dirty="0" smtClean="0"/>
          </a:p>
          <a:p>
            <a:r>
              <a:rPr lang="en-US" dirty="0" smtClean="0"/>
              <a:t>2. Report to supervisor or safety officer noise and hearing related factors </a:t>
            </a:r>
            <a:r>
              <a:rPr lang="en-US" dirty="0" smtClean="0"/>
              <a:t>(</a:t>
            </a:r>
            <a:r>
              <a:rPr lang="en-US" dirty="0" smtClean="0"/>
              <a:t>i . e., </a:t>
            </a:r>
            <a:r>
              <a:rPr lang="en-US" dirty="0" smtClean="0"/>
              <a:t>too loud noise, hearing </a:t>
            </a:r>
            <a:r>
              <a:rPr lang="en-US" dirty="0" smtClean="0"/>
              <a:t>loss, miscommunication, and misunderstanding of verbal communication) .</a:t>
            </a:r>
          </a:p>
          <a:p>
            <a:endParaRPr lang="en-US" dirty="0" smtClean="0"/>
          </a:p>
          <a:p>
            <a:r>
              <a:rPr lang="en-US" dirty="0" smtClean="0"/>
              <a:t>3. All Marines, assigned Sailors and hazardous noise-exposed civilian personnel will receive annual hazardous noise awareness refresher training. </a:t>
            </a:r>
            <a:r>
              <a:rPr lang="en-US" dirty="0"/>
              <a:t>Training may be found on </a:t>
            </a:r>
            <a:r>
              <a:rPr lang="en-US" dirty="0" err="1"/>
              <a:t>MarineNet</a:t>
            </a:r>
            <a:r>
              <a:rPr lang="en-US"/>
              <a:t>; Course Code: ESHSAH824</a:t>
            </a:r>
            <a:endParaRPr lang="en-US" dirty="0" smtClean="0"/>
          </a:p>
          <a:p>
            <a:endParaRPr lang="en-US" dirty="0"/>
          </a:p>
          <a:p>
            <a:r>
              <a:rPr lang="en-US" dirty="0" smtClean="0"/>
              <a:t>4. Training will be officially documented maintained in appropriate training records for review by chain of command</a:t>
            </a:r>
            <a:r>
              <a:rPr lang="en-US" dirty="0" smtClean="0"/>
              <a:t>..</a:t>
            </a:r>
            <a:endParaRPr lang="en-US" dirty="0"/>
          </a:p>
        </p:txBody>
      </p:sp>
      <p:sp>
        <p:nvSpPr>
          <p:cNvPr id="5" name="Title 1"/>
          <p:cNvSpPr>
            <a:spLocks noGrp="1"/>
          </p:cNvSpPr>
          <p:nvPr>
            <p:ph type="title"/>
          </p:nvPr>
        </p:nvSpPr>
        <p:spPr/>
        <p:txBody>
          <a:bodyPr/>
          <a:lstStyle/>
          <a:p>
            <a:r>
              <a:rPr lang="en-US" dirty="0" smtClean="0"/>
              <a:t>Roles and Responsibilities of Personnel</a:t>
            </a:r>
            <a:endParaRPr lang="en-US" dirty="0"/>
          </a:p>
        </p:txBody>
      </p:sp>
    </p:spTree>
    <p:extLst>
      <p:ext uri="{BB962C8B-B14F-4D97-AF65-F5344CB8AC3E}">
        <p14:creationId xmlns:p14="http://schemas.microsoft.com/office/powerpoint/2010/main" val="1549220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and Responsibility of SO</a:t>
            </a:r>
            <a:endParaRPr lang="en-US" dirty="0"/>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2</a:t>
            </a:fld>
            <a:endParaRPr lang="en-US" dirty="0">
              <a:latin typeface="Arial" charset="0"/>
            </a:endParaRPr>
          </a:p>
        </p:txBody>
      </p:sp>
      <p:sp>
        <p:nvSpPr>
          <p:cNvPr id="4" name="Rectangle 3"/>
          <p:cNvSpPr/>
          <p:nvPr/>
        </p:nvSpPr>
        <p:spPr>
          <a:xfrm>
            <a:off x="713232" y="1607969"/>
            <a:ext cx="10963656" cy="4616648"/>
          </a:xfrm>
          <a:prstGeom prst="rect">
            <a:avLst/>
          </a:prstGeom>
        </p:spPr>
        <p:txBody>
          <a:bodyPr wrap="square">
            <a:spAutoFit/>
          </a:bodyPr>
          <a:lstStyle/>
          <a:p>
            <a:pPr algn="ctr"/>
            <a:r>
              <a:rPr lang="en-US" sz="2400" dirty="0" smtClean="0"/>
              <a:t>Desktop Turnover Binder</a:t>
            </a:r>
          </a:p>
          <a:p>
            <a:pPr algn="ctr"/>
            <a:endParaRPr lang="en-US" dirty="0" smtClean="0"/>
          </a:p>
          <a:p>
            <a:r>
              <a:rPr lang="en-US" dirty="0" smtClean="0"/>
              <a:t>1. Safety desktop turnover binders will be available in every work center and typically maintained by the supervisor or safety representative. Safety officers will direct and oversee assembly of the safety desktop turnover binders.</a:t>
            </a:r>
          </a:p>
          <a:p>
            <a:endParaRPr lang="en-US" dirty="0" smtClean="0"/>
          </a:p>
          <a:p>
            <a:r>
              <a:rPr lang="en-US" dirty="0" smtClean="0"/>
              <a:t>2. </a:t>
            </a:r>
            <a:r>
              <a:rPr lang="en-US" dirty="0"/>
              <a:t>S</a:t>
            </a:r>
            <a:r>
              <a:rPr lang="en-US" dirty="0" smtClean="0"/>
              <a:t>afety desktop turnover binders will contain the following HCP items:</a:t>
            </a:r>
          </a:p>
          <a:p>
            <a:pPr marL="0" lvl="3"/>
            <a:endParaRPr lang="en-US" dirty="0"/>
          </a:p>
          <a:p>
            <a:pPr marL="0" lvl="4" indent="457200"/>
            <a:r>
              <a:rPr lang="en-US" dirty="0" smtClean="0"/>
              <a:t>(a) A copy of the DD 2214 or its equivalent from the IH survey. DD 2214 is a standard inventory tool for noise hazards. The form or survey is available from the MTF IH baseline and identifies hazardous noise operations, processes, equipment and areas.</a:t>
            </a:r>
          </a:p>
          <a:p>
            <a:pPr marL="342900" lvl="1" indent="-342900">
              <a:buAutoNum type="arabicParenBoth"/>
            </a:pPr>
            <a:endParaRPr lang="en-US" dirty="0" smtClean="0"/>
          </a:p>
          <a:p>
            <a:pPr marL="0" lvl="1" indent="457200"/>
            <a:r>
              <a:rPr lang="en-US" dirty="0" smtClean="0"/>
              <a:t>(b) A current copy of the detailed MRRS hearing conservation report(by name list of specific work center/shop/company personnel) or other command approved </a:t>
            </a:r>
            <a:r>
              <a:rPr lang="en-US" dirty="0" err="1" smtClean="0"/>
              <a:t>DITPR</a:t>
            </a:r>
            <a:r>
              <a:rPr lang="en-US" dirty="0" smtClean="0"/>
              <a:t>-DON </a:t>
            </a:r>
            <a:r>
              <a:rPr lang="en-US" dirty="0" err="1" smtClean="0"/>
              <a:t>SOH</a:t>
            </a:r>
            <a:r>
              <a:rPr lang="en-US" dirty="0" smtClean="0"/>
              <a:t> electronic tracking system (Electronic Safety Applications Management System (ESAMS)) for all personnel enrolled in the HCP.</a:t>
            </a:r>
          </a:p>
          <a:p>
            <a:pPr marL="0" lvl="1" indent="457200"/>
            <a:endParaRPr lang="en-US" dirty="0" smtClean="0"/>
          </a:p>
          <a:p>
            <a:pPr lvl="1"/>
            <a:r>
              <a:rPr lang="en-US" dirty="0" smtClean="0"/>
              <a:t>(c) HCP training records, (e.g., training attendance roster).</a:t>
            </a:r>
            <a:endParaRPr lang="en-US" dirty="0"/>
          </a:p>
        </p:txBody>
      </p:sp>
    </p:spTree>
    <p:extLst>
      <p:ext uri="{BB962C8B-B14F-4D97-AF65-F5344CB8AC3E}">
        <p14:creationId xmlns:p14="http://schemas.microsoft.com/office/powerpoint/2010/main" val="1883869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1D9C9C-3582-4546-8B8C-889A99E240A4}" type="slidenum">
              <a:rPr lang="en-US" smtClean="0"/>
              <a:pPr/>
              <a:t>3</a:t>
            </a:fld>
            <a:endParaRPr lang="en-US"/>
          </a:p>
        </p:txBody>
      </p:sp>
      <p:sp>
        <p:nvSpPr>
          <p:cNvPr id="6" name="Rectangle 5"/>
          <p:cNvSpPr/>
          <p:nvPr/>
        </p:nvSpPr>
        <p:spPr>
          <a:xfrm>
            <a:off x="603504" y="1533942"/>
            <a:ext cx="11100816" cy="4616648"/>
          </a:xfrm>
          <a:prstGeom prst="rect">
            <a:avLst/>
          </a:prstGeom>
        </p:spPr>
        <p:txBody>
          <a:bodyPr wrap="square">
            <a:spAutoFit/>
          </a:bodyPr>
          <a:lstStyle/>
          <a:p>
            <a:pPr algn="ctr"/>
            <a:r>
              <a:rPr lang="en-US" sz="2400" dirty="0" smtClean="0"/>
              <a:t>Safety Officer</a:t>
            </a:r>
          </a:p>
          <a:p>
            <a:pPr algn="ctr"/>
            <a:endParaRPr lang="en-US" dirty="0" smtClean="0"/>
          </a:p>
          <a:p>
            <a:pPr marL="342900" indent="-342900">
              <a:buAutoNum type="arabicPeriod"/>
            </a:pPr>
            <a:r>
              <a:rPr lang="en-US" dirty="0" smtClean="0"/>
              <a:t>Track engineering control projects for hazardous noise in hazard abatement log until abated .</a:t>
            </a:r>
          </a:p>
          <a:p>
            <a:pPr marL="342900" indent="-342900">
              <a:buAutoNum type="arabicPeriod"/>
            </a:pPr>
            <a:endParaRPr lang="en-US" dirty="0" smtClean="0"/>
          </a:p>
          <a:p>
            <a:r>
              <a:rPr lang="en-US" dirty="0" smtClean="0"/>
              <a:t>2. Ensure the date of reference audiogram and date of periodic audiogram are documented in MRRS or ESAMS. </a:t>
            </a:r>
          </a:p>
          <a:p>
            <a:endParaRPr lang="en-US" dirty="0"/>
          </a:p>
          <a:p>
            <a:r>
              <a:rPr lang="en-US" dirty="0" smtClean="0"/>
              <a:t>3. Safety Officers or command designated medical liaisons, Individual Medical Readiness (</a:t>
            </a:r>
            <a:r>
              <a:rPr lang="en-US" dirty="0" err="1" smtClean="0"/>
              <a:t>IMR</a:t>
            </a:r>
            <a:r>
              <a:rPr lang="en-US" dirty="0" smtClean="0"/>
              <a:t>) or will obtain MRRS web access from their Battalion Medical Readiness Office or from the HQMC </a:t>
            </a:r>
            <a:r>
              <a:rPr lang="en-US" dirty="0" err="1" smtClean="0"/>
              <a:t>PP&amp;O</a:t>
            </a:r>
            <a:r>
              <a:rPr lang="en-US" dirty="0" smtClean="0"/>
              <a:t> MRRS Functional Program Administrator</a:t>
            </a:r>
            <a:r>
              <a:rPr lang="en-US" dirty="0"/>
              <a:t> </a:t>
            </a:r>
            <a:r>
              <a:rPr lang="en-US" dirty="0" smtClean="0"/>
              <a:t>at (703) 571-1048 DSN 671-1048. </a:t>
            </a:r>
          </a:p>
          <a:p>
            <a:endParaRPr lang="en-US" dirty="0" smtClean="0"/>
          </a:p>
          <a:p>
            <a:r>
              <a:rPr lang="en-US" dirty="0"/>
              <a:t>4</a:t>
            </a:r>
            <a:r>
              <a:rPr lang="en-US" dirty="0" smtClean="0"/>
              <a:t>. Review </a:t>
            </a:r>
            <a:r>
              <a:rPr lang="en-US" dirty="0" err="1" smtClean="0"/>
              <a:t>STS</a:t>
            </a:r>
            <a:r>
              <a:rPr lang="en-US" dirty="0" smtClean="0"/>
              <a:t> data captured in MRRS or ESAMS.  Ensure personnel with </a:t>
            </a:r>
            <a:r>
              <a:rPr lang="en-US" dirty="0" err="1" smtClean="0"/>
              <a:t>STS</a:t>
            </a:r>
            <a:r>
              <a:rPr lang="en-US" dirty="0" smtClean="0"/>
              <a:t> complete follow-up care</a:t>
            </a:r>
          </a:p>
          <a:p>
            <a:r>
              <a:rPr lang="en-US" dirty="0" smtClean="0"/>
              <a:t>at the MTF until the </a:t>
            </a:r>
            <a:r>
              <a:rPr lang="en-US" dirty="0" err="1" smtClean="0"/>
              <a:t>STS</a:t>
            </a:r>
            <a:r>
              <a:rPr lang="en-US" dirty="0" smtClean="0"/>
              <a:t> resolves, or a PTS is documented. Supervisors ensure personnel referred to an Audiologist for further evaluation and care complies with scheduled appointments.</a:t>
            </a:r>
          </a:p>
          <a:p>
            <a:endParaRPr lang="en-US" dirty="0"/>
          </a:p>
          <a:p>
            <a:r>
              <a:rPr lang="en-US" dirty="0" smtClean="0"/>
              <a:t>5. Ensure an annual hearing conservation self-assessment is conducted with Appendix D, HCP </a:t>
            </a:r>
            <a:r>
              <a:rPr lang="en-US" smtClean="0"/>
              <a:t>Self-Assessment Checklist of MCO 6260.3A</a:t>
            </a:r>
            <a:endParaRPr lang="en-US" dirty="0"/>
          </a:p>
        </p:txBody>
      </p:sp>
      <p:sp>
        <p:nvSpPr>
          <p:cNvPr id="7" name="Rectangle 6"/>
          <p:cNvSpPr/>
          <p:nvPr/>
        </p:nvSpPr>
        <p:spPr>
          <a:xfrm>
            <a:off x="1600200" y="117086"/>
            <a:ext cx="8339328" cy="584775"/>
          </a:xfrm>
          <a:prstGeom prst="rect">
            <a:avLst/>
          </a:prstGeom>
        </p:spPr>
        <p:txBody>
          <a:bodyPr wrap="square">
            <a:spAutoFit/>
          </a:bodyPr>
          <a:lstStyle/>
          <a:p>
            <a:pPr algn="ctr"/>
            <a:r>
              <a:rPr lang="en-US" sz="3200" b="1" dirty="0">
                <a:solidFill>
                  <a:prstClr val="white"/>
                </a:solidFill>
                <a:latin typeface="Arial" panose="020B0604020202020204" pitchFamily="34" charset="0"/>
                <a:ea typeface="+mj-ea"/>
                <a:cs typeface="Arial" panose="020B0604020202020204" pitchFamily="34" charset="0"/>
              </a:rPr>
              <a:t>Roles and Responsibility of SO</a:t>
            </a:r>
            <a:endParaRPr lang="en-US" dirty="0"/>
          </a:p>
        </p:txBody>
      </p:sp>
    </p:spTree>
    <p:extLst>
      <p:ext uri="{BB962C8B-B14F-4D97-AF65-F5344CB8AC3E}">
        <p14:creationId xmlns:p14="http://schemas.microsoft.com/office/powerpoint/2010/main" val="3138540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white"/>
                </a:solidFill>
              </a:rPr>
              <a:t>Roles and Responsibility of SO</a:t>
            </a:r>
            <a:endParaRPr lang="en-US" dirty="0"/>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4</a:t>
            </a:fld>
            <a:endParaRPr lang="en-US" dirty="0">
              <a:latin typeface="Arial" charset="0"/>
            </a:endParaRPr>
          </a:p>
        </p:txBody>
      </p:sp>
      <p:sp>
        <p:nvSpPr>
          <p:cNvPr id="4" name="TextBox 3"/>
          <p:cNvSpPr txBox="1"/>
          <p:nvPr/>
        </p:nvSpPr>
        <p:spPr>
          <a:xfrm>
            <a:off x="545592" y="1577373"/>
            <a:ext cx="11100816" cy="1477328"/>
          </a:xfrm>
          <a:prstGeom prst="rect">
            <a:avLst/>
          </a:prstGeom>
          <a:noFill/>
        </p:spPr>
        <p:txBody>
          <a:bodyPr wrap="square" rtlCol="0">
            <a:spAutoFit/>
          </a:bodyPr>
          <a:lstStyle/>
          <a:p>
            <a:r>
              <a:rPr lang="en-US" dirty="0"/>
              <a:t>S</a:t>
            </a:r>
            <a:r>
              <a:rPr lang="en-US" dirty="0" smtClean="0"/>
              <a:t>afety </a:t>
            </a:r>
            <a:r>
              <a:rPr lang="en-US" dirty="0"/>
              <a:t>O</a:t>
            </a:r>
            <a:r>
              <a:rPr lang="en-US" dirty="0" smtClean="0"/>
              <a:t>fficers, in consultation with IH professionals from the supporting Medical Treatment Facility (MTF), will evaluate and recommend the appropriate engineering controls at the work-site. </a:t>
            </a:r>
          </a:p>
          <a:p>
            <a:endParaRPr lang="en-US" dirty="0" smtClean="0"/>
          </a:p>
          <a:p>
            <a:r>
              <a:rPr lang="en-US" dirty="0" smtClean="0"/>
              <a:t>Where the source is a defense platform such as a vehicle or aircraft, all efforts will be made to communicate findings to the relevant acquisition program manager in the context of a system safety issue.</a:t>
            </a:r>
            <a:endParaRPr lang="en-US" dirty="0"/>
          </a:p>
        </p:txBody>
      </p:sp>
    </p:spTree>
    <p:extLst>
      <p:ext uri="{BB962C8B-B14F-4D97-AF65-F5344CB8AC3E}">
        <p14:creationId xmlns:p14="http://schemas.microsoft.com/office/powerpoint/2010/main" val="2442164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5</a:t>
            </a:fld>
            <a:endParaRPr lang="en-US" dirty="0">
              <a:latin typeface="Arial" charset="0"/>
            </a:endParaRPr>
          </a:p>
        </p:txBody>
      </p:sp>
      <p:sp>
        <p:nvSpPr>
          <p:cNvPr id="4" name="Rectangle 3"/>
          <p:cNvSpPr/>
          <p:nvPr/>
        </p:nvSpPr>
        <p:spPr>
          <a:xfrm>
            <a:off x="586740" y="1622935"/>
            <a:ext cx="11018520" cy="1292662"/>
          </a:xfrm>
          <a:prstGeom prst="rect">
            <a:avLst/>
          </a:prstGeom>
        </p:spPr>
        <p:txBody>
          <a:bodyPr wrap="square">
            <a:spAutoFit/>
          </a:bodyPr>
          <a:lstStyle/>
          <a:p>
            <a:pPr algn="ctr"/>
            <a:r>
              <a:rPr lang="en-US" sz="2400" dirty="0" smtClean="0"/>
              <a:t>Desktop Turnover Binder</a:t>
            </a:r>
          </a:p>
          <a:p>
            <a:endParaRPr lang="en-US" dirty="0" smtClean="0"/>
          </a:p>
          <a:p>
            <a:r>
              <a:rPr lang="en-US" dirty="0" smtClean="0"/>
              <a:t>Safety desktop turnover binders will be available in every work center and typically maintained by the supervisor or safety representative. Safety officers will direct and oversee assembly of the safety desktop turnover binders.</a:t>
            </a:r>
          </a:p>
        </p:txBody>
      </p:sp>
      <p:sp>
        <p:nvSpPr>
          <p:cNvPr id="5" name="Title 1"/>
          <p:cNvSpPr>
            <a:spLocks noGrp="1"/>
          </p:cNvSpPr>
          <p:nvPr>
            <p:ph type="title"/>
          </p:nvPr>
        </p:nvSpPr>
        <p:spPr/>
        <p:txBody>
          <a:bodyPr/>
          <a:lstStyle/>
          <a:p>
            <a:r>
              <a:rPr lang="en-US" dirty="0" smtClean="0"/>
              <a:t>Roles and Responsibilities of Supervisor</a:t>
            </a:r>
            <a:endParaRPr lang="en-US" dirty="0"/>
          </a:p>
        </p:txBody>
      </p:sp>
    </p:spTree>
    <p:extLst>
      <p:ext uri="{BB962C8B-B14F-4D97-AF65-F5344CB8AC3E}">
        <p14:creationId xmlns:p14="http://schemas.microsoft.com/office/powerpoint/2010/main" val="3038495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and Responsibilities of Supervisor</a:t>
            </a:r>
            <a:endParaRPr lang="en-US" dirty="0"/>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6</a:t>
            </a:fld>
            <a:endParaRPr lang="en-US" dirty="0">
              <a:latin typeface="Arial" charset="0"/>
            </a:endParaRPr>
          </a:p>
        </p:txBody>
      </p:sp>
      <p:sp>
        <p:nvSpPr>
          <p:cNvPr id="4" name="Rectangle 3"/>
          <p:cNvSpPr/>
          <p:nvPr/>
        </p:nvSpPr>
        <p:spPr>
          <a:xfrm>
            <a:off x="605028" y="1646507"/>
            <a:ext cx="10981944" cy="3785652"/>
          </a:xfrm>
          <a:prstGeom prst="rect">
            <a:avLst/>
          </a:prstGeom>
        </p:spPr>
        <p:txBody>
          <a:bodyPr wrap="square">
            <a:spAutoFit/>
          </a:bodyPr>
          <a:lstStyle/>
          <a:p>
            <a:pPr algn="ctr"/>
            <a:r>
              <a:rPr lang="en-US" sz="2400" dirty="0" smtClean="0"/>
              <a:t>Supervisors</a:t>
            </a:r>
          </a:p>
          <a:p>
            <a:endParaRPr lang="en-US" dirty="0" smtClean="0"/>
          </a:p>
          <a:p>
            <a:r>
              <a:rPr lang="en-US" dirty="0" smtClean="0"/>
              <a:t>1. Schedule hearing tests for their personnel at the nearest MTF occupational audiology department. Use the SECNAV form 5100/1, "Supervisor's Medical Surveillance and Certification Exam Referral", to schedule hearing</a:t>
            </a:r>
          </a:p>
          <a:p>
            <a:r>
              <a:rPr lang="en-US" dirty="0" smtClean="0"/>
              <a:t>test. Personnel will keep scheduled appointments for hearing tests, especially all follow-up appointments. Personnel reporting for monitoring (annual) audiograms will bring their </a:t>
            </a:r>
            <a:r>
              <a:rPr lang="en-US" dirty="0" err="1" smtClean="0"/>
              <a:t>HPDs</a:t>
            </a:r>
            <a:r>
              <a:rPr lang="en-US" dirty="0" smtClean="0"/>
              <a:t> to verify fit and effectiveness.</a:t>
            </a:r>
          </a:p>
          <a:p>
            <a:endParaRPr lang="en-US" dirty="0" smtClean="0"/>
          </a:p>
          <a:p>
            <a:r>
              <a:rPr lang="en-US" dirty="0" smtClean="0"/>
              <a:t>2. Ensure that personnel report for all required hearing and medical surveillance examinations.</a:t>
            </a:r>
          </a:p>
          <a:p>
            <a:endParaRPr lang="en-US" dirty="0" smtClean="0"/>
          </a:p>
          <a:p>
            <a:r>
              <a:rPr lang="en-US" dirty="0" smtClean="0"/>
              <a:t>3. Ensure personnel receive timely follow-up to address hearing loss as detected and reported by MTF.</a:t>
            </a:r>
          </a:p>
          <a:p>
            <a:endParaRPr lang="en-US" dirty="0" smtClean="0"/>
          </a:p>
          <a:p>
            <a:r>
              <a:rPr lang="en-US" dirty="0" smtClean="0"/>
              <a:t>4. Receive monthly audiometry reports of no-shows and names of tested personnel from Command HCP Liaison or MTF Occupational Audiology Department .</a:t>
            </a:r>
            <a:endParaRPr lang="en-US" dirty="0"/>
          </a:p>
        </p:txBody>
      </p:sp>
    </p:spTree>
    <p:extLst>
      <p:ext uri="{BB962C8B-B14F-4D97-AF65-F5344CB8AC3E}">
        <p14:creationId xmlns:p14="http://schemas.microsoft.com/office/powerpoint/2010/main" val="3115955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7</a:t>
            </a:fld>
            <a:endParaRPr lang="en-US" dirty="0">
              <a:latin typeface="Arial" charset="0"/>
            </a:endParaRPr>
          </a:p>
        </p:txBody>
      </p:sp>
      <p:sp>
        <p:nvSpPr>
          <p:cNvPr id="4" name="TextBox 3"/>
          <p:cNvSpPr txBox="1"/>
          <p:nvPr/>
        </p:nvSpPr>
        <p:spPr>
          <a:xfrm>
            <a:off x="640080" y="1645920"/>
            <a:ext cx="10963656" cy="2400657"/>
          </a:xfrm>
          <a:prstGeom prst="rect">
            <a:avLst/>
          </a:prstGeom>
          <a:noFill/>
        </p:spPr>
        <p:txBody>
          <a:bodyPr wrap="square" rtlCol="0">
            <a:spAutoFit/>
          </a:bodyPr>
          <a:lstStyle/>
          <a:p>
            <a:pPr algn="ctr"/>
            <a:r>
              <a:rPr lang="en-US" sz="2400" dirty="0" smtClean="0"/>
              <a:t>Supervisors</a:t>
            </a:r>
          </a:p>
          <a:p>
            <a:endParaRPr lang="en-US" dirty="0" smtClean="0"/>
          </a:p>
          <a:p>
            <a:r>
              <a:rPr lang="en-US" dirty="0"/>
              <a:t>S</a:t>
            </a:r>
            <a:r>
              <a:rPr lang="en-US" dirty="0" smtClean="0"/>
              <a:t>upervisor will take action to prevent further hearing loss when notified of early changes in personnel's hearing, such as Significant Threshold Shifts (</a:t>
            </a:r>
            <a:r>
              <a:rPr lang="en-US" dirty="0" err="1" smtClean="0"/>
              <a:t>STS</a:t>
            </a:r>
            <a:r>
              <a:rPr lang="en-US" dirty="0" smtClean="0"/>
              <a:t>). </a:t>
            </a:r>
          </a:p>
          <a:p>
            <a:endParaRPr lang="en-US" dirty="0"/>
          </a:p>
          <a:p>
            <a:r>
              <a:rPr lang="en-US" dirty="0" smtClean="0"/>
              <a:t>Supervisor will request work-site evaluation for additional engineering controls by a qualified engineer, IH, OH professional, Occupational Audiologist or safety specialist; determining adequacy of Hearing Protection Devices (</a:t>
            </a:r>
            <a:r>
              <a:rPr lang="en-US" dirty="0" err="1" smtClean="0"/>
              <a:t>HPDs</a:t>
            </a:r>
            <a:r>
              <a:rPr lang="en-US" dirty="0" smtClean="0"/>
              <a:t>); and ensuring that </a:t>
            </a:r>
            <a:r>
              <a:rPr lang="en-US" dirty="0" err="1" smtClean="0"/>
              <a:t>HPDs</a:t>
            </a:r>
            <a:r>
              <a:rPr lang="en-US" dirty="0" smtClean="0"/>
              <a:t> are properly worn.</a:t>
            </a:r>
            <a:endParaRPr lang="en-US" dirty="0"/>
          </a:p>
        </p:txBody>
      </p:sp>
      <p:sp>
        <p:nvSpPr>
          <p:cNvPr id="7" name="Title 1"/>
          <p:cNvSpPr>
            <a:spLocks noGrp="1"/>
          </p:cNvSpPr>
          <p:nvPr>
            <p:ph type="title"/>
          </p:nvPr>
        </p:nvSpPr>
        <p:spPr/>
        <p:txBody>
          <a:bodyPr/>
          <a:lstStyle/>
          <a:p>
            <a:r>
              <a:rPr lang="en-US" dirty="0" smtClean="0"/>
              <a:t>Roles and Responsibilities of Supervisor</a:t>
            </a:r>
            <a:endParaRPr lang="en-US" dirty="0"/>
          </a:p>
        </p:txBody>
      </p:sp>
    </p:spTree>
    <p:extLst>
      <p:ext uri="{BB962C8B-B14F-4D97-AF65-F5344CB8AC3E}">
        <p14:creationId xmlns:p14="http://schemas.microsoft.com/office/powerpoint/2010/main" val="3974932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8</a:t>
            </a:fld>
            <a:endParaRPr lang="en-US" dirty="0">
              <a:latin typeface="Arial" charset="0"/>
            </a:endParaRPr>
          </a:p>
        </p:txBody>
      </p:sp>
      <p:sp>
        <p:nvSpPr>
          <p:cNvPr id="4" name="Rectangle 3"/>
          <p:cNvSpPr/>
          <p:nvPr/>
        </p:nvSpPr>
        <p:spPr>
          <a:xfrm>
            <a:off x="618744" y="1595918"/>
            <a:ext cx="10954512" cy="1569660"/>
          </a:xfrm>
          <a:prstGeom prst="rect">
            <a:avLst/>
          </a:prstGeom>
        </p:spPr>
        <p:txBody>
          <a:bodyPr wrap="square">
            <a:spAutoFit/>
          </a:bodyPr>
          <a:lstStyle/>
          <a:p>
            <a:pPr algn="ctr"/>
            <a:r>
              <a:rPr lang="en-US" sz="2400" dirty="0" smtClean="0"/>
              <a:t>Administrative Control</a:t>
            </a:r>
          </a:p>
          <a:p>
            <a:endParaRPr lang="en-US" dirty="0"/>
          </a:p>
          <a:p>
            <a:r>
              <a:rPr lang="en-US" dirty="0" smtClean="0"/>
              <a:t>A supervisors secondary means of protecting personnel will be administrative; (i.e., limiting times of exposure or enforcing safe stay times).  Administrative controls are effective only under strict supervisory control and in consultation with safety, IH or occupational audiology.</a:t>
            </a:r>
            <a:endParaRPr lang="en-US" dirty="0"/>
          </a:p>
        </p:txBody>
      </p:sp>
      <p:sp>
        <p:nvSpPr>
          <p:cNvPr id="5" name="Title 1"/>
          <p:cNvSpPr>
            <a:spLocks noGrp="1"/>
          </p:cNvSpPr>
          <p:nvPr>
            <p:ph type="title"/>
          </p:nvPr>
        </p:nvSpPr>
        <p:spPr/>
        <p:txBody>
          <a:bodyPr/>
          <a:lstStyle/>
          <a:p>
            <a:r>
              <a:rPr lang="en-US" dirty="0" smtClean="0"/>
              <a:t>Roles and Responsibilities of Supervisor</a:t>
            </a:r>
            <a:endParaRPr lang="en-US" dirty="0"/>
          </a:p>
        </p:txBody>
      </p:sp>
    </p:spTree>
    <p:extLst>
      <p:ext uri="{BB962C8B-B14F-4D97-AF65-F5344CB8AC3E}">
        <p14:creationId xmlns:p14="http://schemas.microsoft.com/office/powerpoint/2010/main" val="2267374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defRPr/>
            </a:pPr>
            <a:fld id="{B8825105-95CB-45A6-8721-48A2E5FCEAE0}" type="slidenum">
              <a:rPr lang="en-US" smtClean="0">
                <a:latin typeface="Arial" charset="0"/>
              </a:rPr>
              <a:pPr fontAlgn="base">
                <a:spcBef>
                  <a:spcPct val="0"/>
                </a:spcBef>
                <a:spcAft>
                  <a:spcPct val="0"/>
                </a:spcAft>
                <a:defRPr/>
              </a:pPr>
              <a:t>9</a:t>
            </a:fld>
            <a:endParaRPr lang="en-US" dirty="0">
              <a:latin typeface="Arial" charset="0"/>
            </a:endParaRPr>
          </a:p>
        </p:txBody>
      </p:sp>
      <p:sp>
        <p:nvSpPr>
          <p:cNvPr id="4" name="Rectangle 3"/>
          <p:cNvSpPr/>
          <p:nvPr/>
        </p:nvSpPr>
        <p:spPr>
          <a:xfrm>
            <a:off x="612648" y="1582341"/>
            <a:ext cx="10972800" cy="3139321"/>
          </a:xfrm>
          <a:prstGeom prst="rect">
            <a:avLst/>
          </a:prstGeom>
        </p:spPr>
        <p:txBody>
          <a:bodyPr wrap="square">
            <a:spAutoFit/>
          </a:bodyPr>
          <a:lstStyle/>
          <a:p>
            <a:r>
              <a:rPr lang="en-US" dirty="0" smtClean="0"/>
              <a:t>1. While the provision of annual training is the command's responsibility, supervisors and managers are encouraged to collaborate with MTF occupational audiology subject matter experts to provide quality, meaningful HCP education and training. HCP training is mandatory for all Marines, assigned Sailors and hazardous noise-exposed civilian personnel.</a:t>
            </a:r>
          </a:p>
          <a:p>
            <a:endParaRPr lang="en-US" dirty="0"/>
          </a:p>
          <a:p>
            <a:r>
              <a:rPr lang="en-US" dirty="0" smtClean="0"/>
              <a:t>2. Supervisors, with personnel exposed to hazardous noise will receive training on their role in preserving the mission's hearing readiness. </a:t>
            </a:r>
          </a:p>
          <a:p>
            <a:endParaRPr lang="en-US" dirty="0"/>
          </a:p>
          <a:p>
            <a:r>
              <a:rPr lang="en-US" dirty="0" smtClean="0"/>
              <a:t>3. Supervisors are encouraged to collaborate with MTF occupational audiology subject matter experts to provide quality, meaningful HCP education and training. HCP training is mandatory for all Marines, assigned Sailors and</a:t>
            </a:r>
          </a:p>
          <a:p>
            <a:r>
              <a:rPr lang="en-US" dirty="0" smtClean="0"/>
              <a:t>hazardous noise-exposed civilian personnel.</a:t>
            </a:r>
            <a:endParaRPr lang="en-US" dirty="0"/>
          </a:p>
        </p:txBody>
      </p:sp>
      <p:sp>
        <p:nvSpPr>
          <p:cNvPr id="5" name="Title 1"/>
          <p:cNvSpPr>
            <a:spLocks noGrp="1"/>
          </p:cNvSpPr>
          <p:nvPr>
            <p:ph type="title"/>
          </p:nvPr>
        </p:nvSpPr>
        <p:spPr/>
        <p:txBody>
          <a:bodyPr/>
          <a:lstStyle/>
          <a:p>
            <a:r>
              <a:rPr lang="en-US" dirty="0" smtClean="0"/>
              <a:t>Roles and Responsibilities of Supervisor</a:t>
            </a:r>
            <a:endParaRPr lang="en-US" dirty="0"/>
          </a:p>
        </p:txBody>
      </p:sp>
    </p:spTree>
    <p:extLst>
      <p:ext uri="{BB962C8B-B14F-4D97-AF65-F5344CB8AC3E}">
        <p14:creationId xmlns:p14="http://schemas.microsoft.com/office/powerpoint/2010/main" val="1762324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TotalTime>
  <Words>1051</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1_Office Theme</vt:lpstr>
      <vt:lpstr>Role and Responsibilities of Safety Officers</vt:lpstr>
      <vt:lpstr>Roles and Responsibility of SO</vt:lpstr>
      <vt:lpstr>PowerPoint Presentation</vt:lpstr>
      <vt:lpstr>Roles and Responsibility of SO</vt:lpstr>
      <vt:lpstr>Roles and Responsibilities of Supervisor</vt:lpstr>
      <vt:lpstr>Roles and Responsibilities of Supervisor</vt:lpstr>
      <vt:lpstr>Roles and Responsibilities of Supervisor</vt:lpstr>
      <vt:lpstr>Roles and Responsibilities of Supervisor</vt:lpstr>
      <vt:lpstr>Roles and Responsibilities of Supervisor</vt:lpstr>
      <vt:lpstr>Roles and Responsibilities of Supervisor</vt:lpstr>
      <vt:lpstr>Roles and Responsibilities of Personnel</vt:lpstr>
    </vt:vector>
  </TitlesOfParts>
  <Company>USMC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Responsibilities of Safety Officers</dc:title>
  <dc:creator>Godwin CIV Rufus</dc:creator>
  <cp:lastModifiedBy>Godwin CIV Rufus</cp:lastModifiedBy>
  <cp:revision>18</cp:revision>
  <dcterms:created xsi:type="dcterms:W3CDTF">2019-03-04T18:31:05Z</dcterms:created>
  <dcterms:modified xsi:type="dcterms:W3CDTF">2019-03-05T14:19:51Z</dcterms:modified>
</cp:coreProperties>
</file>