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9" r:id="rId4"/>
    <p:sldId id="257" r:id="rId5"/>
    <p:sldId id="258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38" autoAdjust="0"/>
    <p:restoredTop sz="97436" autoAdjust="0"/>
  </p:normalViewPr>
  <p:slideViewPr>
    <p:cSldViewPr>
      <p:cViewPr>
        <p:scale>
          <a:sx n="140" d="100"/>
          <a:sy n="140" d="100"/>
        </p:scale>
        <p:origin x="-7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A49ED-B2B9-4E8C-B343-0D1B75D47B32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72993-8724-45A7-B061-76549F648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2993-8724-45A7-B061-76549F648A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2993-8724-45A7-B061-76549F648A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A0B3-8375-43B2-A548-B80A2F2FCF4F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56D-7F50-4015-B44A-0AD7F7015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A0B3-8375-43B2-A548-B80A2F2FCF4F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56D-7F50-4015-B44A-0AD7F7015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A0B3-8375-43B2-A548-B80A2F2FCF4F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56D-7F50-4015-B44A-0AD7F7015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A0B3-8375-43B2-A548-B80A2F2FCF4F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56D-7F50-4015-B44A-0AD7F7015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A0B3-8375-43B2-A548-B80A2F2FCF4F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56D-7F50-4015-B44A-0AD7F7015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A0B3-8375-43B2-A548-B80A2F2FCF4F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56D-7F50-4015-B44A-0AD7F7015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A0B3-8375-43B2-A548-B80A2F2FCF4F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56D-7F50-4015-B44A-0AD7F7015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A0B3-8375-43B2-A548-B80A2F2FCF4F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56D-7F50-4015-B44A-0AD7F7015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A0B3-8375-43B2-A548-B80A2F2FCF4F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56D-7F50-4015-B44A-0AD7F7015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A0B3-8375-43B2-A548-B80A2F2FCF4F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56D-7F50-4015-B44A-0AD7F7015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A0B3-8375-43B2-A548-B80A2F2FCF4F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56D-7F50-4015-B44A-0AD7F7015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CA0B3-8375-43B2-A548-B80A2F2FCF4F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456D-7F50-4015-B44A-0AD7F7015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4473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2362200" y="3962400"/>
            <a:ext cx="2895600" cy="612648"/>
          </a:xfrm>
          <a:prstGeom prst="cloudCallout">
            <a:avLst>
              <a:gd name="adj1" fmla="val -55843"/>
              <a:gd name="adj2" fmla="val -2516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4038600"/>
            <a:ext cx="2549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Not </a:t>
            </a:r>
            <a:r>
              <a:rPr lang="en-US" sz="800" b="1" dirty="0" smtClean="0"/>
              <a:t>all </a:t>
            </a:r>
            <a:r>
              <a:rPr lang="en-US" sz="800" b="1" dirty="0" err="1" smtClean="0"/>
              <a:t>OHMSE</a:t>
            </a:r>
            <a:r>
              <a:rPr lang="en-US" sz="800" b="1" dirty="0" smtClean="0"/>
              <a:t> </a:t>
            </a:r>
            <a:r>
              <a:rPr lang="en-US" sz="800" b="1" dirty="0" smtClean="0"/>
              <a:t>programs </a:t>
            </a:r>
            <a:r>
              <a:rPr lang="en-US" sz="800" b="1" dirty="0" smtClean="0"/>
              <a:t>are required</a:t>
            </a:r>
            <a:r>
              <a:rPr lang="en-US" sz="800" b="1" dirty="0" smtClean="0"/>
              <a:t>. Most commands</a:t>
            </a:r>
          </a:p>
          <a:p>
            <a:r>
              <a:rPr lang="en-US" sz="800" b="1" dirty="0" smtClean="0"/>
              <a:t>will only have 1-10 </a:t>
            </a:r>
            <a:r>
              <a:rPr lang="en-US" sz="800" b="1" dirty="0" err="1" smtClean="0"/>
              <a:t>OHMSE</a:t>
            </a:r>
            <a:r>
              <a:rPr lang="en-US" sz="800" b="1" dirty="0" smtClean="0"/>
              <a:t> </a:t>
            </a:r>
            <a:r>
              <a:rPr lang="en-US" sz="800" b="1" dirty="0" smtClean="0"/>
              <a:t>programs</a:t>
            </a:r>
            <a:r>
              <a:rPr lang="en-US" sz="800" b="1" dirty="0" smtClean="0"/>
              <a:t>.</a:t>
            </a:r>
            <a:endParaRPr lang="en-US" sz="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52400"/>
            <a:ext cx="86867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2438400" y="3886200"/>
            <a:ext cx="2514600" cy="914400"/>
          </a:xfrm>
          <a:prstGeom prst="cloudCallout">
            <a:avLst>
              <a:gd name="adj1" fmla="val 17295"/>
              <a:gd name="adj2" fmla="val -1980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4038600"/>
            <a:ext cx="1976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err="1" smtClean="0"/>
              <a:t>OHMSE</a:t>
            </a:r>
            <a:r>
              <a:rPr lang="en-US" sz="800" b="1" dirty="0" smtClean="0"/>
              <a:t> exams should be based on the </a:t>
            </a:r>
          </a:p>
          <a:p>
            <a:r>
              <a:rPr lang="en-US" sz="800" b="1" dirty="0" smtClean="0"/>
              <a:t>most current </a:t>
            </a:r>
            <a:r>
              <a:rPr lang="en-US" sz="800" b="1" dirty="0" err="1" smtClean="0"/>
              <a:t>IH</a:t>
            </a:r>
            <a:r>
              <a:rPr lang="en-US" sz="800" b="1" dirty="0" smtClean="0"/>
              <a:t> survey </a:t>
            </a:r>
            <a:r>
              <a:rPr lang="en-US" sz="800" b="1" dirty="0" smtClean="0"/>
              <a:t>recommendations.</a:t>
            </a:r>
            <a:endParaRPr lang="en-US" sz="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876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2514600" y="2514600"/>
            <a:ext cx="1066800" cy="990600"/>
          </a:xfrm>
          <a:prstGeom prst="cloudCallout">
            <a:avLst>
              <a:gd name="adj1" fmla="val 89189"/>
              <a:gd name="adj2" fmla="val -110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Enter number of personnel  who require </a:t>
            </a:r>
            <a:r>
              <a:rPr lang="en-US" sz="800" b="1" dirty="0" err="1" smtClean="0">
                <a:solidFill>
                  <a:schemeClr val="tx1"/>
                </a:solidFill>
              </a:rPr>
              <a:t>OHMSE</a:t>
            </a:r>
            <a:r>
              <a:rPr lang="en-US" sz="800" b="1" dirty="0" smtClean="0">
                <a:solidFill>
                  <a:schemeClr val="tx1"/>
                </a:solidFill>
              </a:rPr>
              <a:t>  Col D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971800" y="3581400"/>
            <a:ext cx="1143000" cy="914400"/>
          </a:xfrm>
          <a:prstGeom prst="cloudCallout">
            <a:avLst>
              <a:gd name="adj1" fmla="val 80360"/>
              <a:gd name="adj2" fmla="val -1214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3657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Enter Number of personnel enrolled who require baseline Col E</a:t>
            </a:r>
            <a:endParaRPr lang="en-US" sz="800" b="1" dirty="0"/>
          </a:p>
        </p:txBody>
      </p:sp>
      <p:sp>
        <p:nvSpPr>
          <p:cNvPr id="8" name="Cloud Callout 7"/>
          <p:cNvSpPr/>
          <p:nvPr/>
        </p:nvSpPr>
        <p:spPr>
          <a:xfrm>
            <a:off x="3962400" y="4267200"/>
            <a:ext cx="914400" cy="914400"/>
          </a:xfrm>
          <a:prstGeom prst="cloudCallout">
            <a:avLst>
              <a:gd name="adj1" fmla="val 59764"/>
              <a:gd name="adj2" fmla="val -1952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4419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Enter number who completed exam  Col F</a:t>
            </a:r>
            <a:endParaRPr lang="en-US" sz="800" b="1" dirty="0"/>
          </a:p>
        </p:txBody>
      </p:sp>
      <p:sp>
        <p:nvSpPr>
          <p:cNvPr id="10" name="Cloud Callout 9"/>
          <p:cNvSpPr/>
          <p:nvPr/>
        </p:nvSpPr>
        <p:spPr>
          <a:xfrm>
            <a:off x="5562600" y="4267200"/>
            <a:ext cx="1143000" cy="914400"/>
          </a:xfrm>
          <a:prstGeom prst="cloudCallout">
            <a:avLst>
              <a:gd name="adj1" fmla="val 9765"/>
              <a:gd name="adj2" fmla="val -1943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7162800" y="4267200"/>
            <a:ext cx="990600" cy="914400"/>
          </a:xfrm>
          <a:prstGeom prst="cloudCallout">
            <a:avLst>
              <a:gd name="adj1" fmla="val 3103"/>
              <a:gd name="adj2" fmla="val -1918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15000" y="4343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Enter number enrolled  and completed </a:t>
            </a:r>
          </a:p>
          <a:p>
            <a:r>
              <a:rPr lang="en-US" sz="800" b="1" dirty="0" smtClean="0"/>
              <a:t>Periodic  Col H &amp; I</a:t>
            </a:r>
            <a:endParaRPr lang="en-US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4495800"/>
            <a:ext cx="92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Enter numbers as in previous section Col K &amp; L</a:t>
            </a:r>
            <a:endParaRPr lang="en-US" sz="800" b="1" dirty="0"/>
          </a:p>
        </p:txBody>
      </p:sp>
      <p:sp>
        <p:nvSpPr>
          <p:cNvPr id="16" name="Cloud Callout 15"/>
          <p:cNvSpPr/>
          <p:nvPr/>
        </p:nvSpPr>
        <p:spPr>
          <a:xfrm>
            <a:off x="3810000" y="5715000"/>
            <a:ext cx="3505200" cy="612648"/>
          </a:xfrm>
          <a:prstGeom prst="cloudCallout">
            <a:avLst>
              <a:gd name="adj1" fmla="val -6758"/>
              <a:gd name="adj2" fmla="val -5088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19600" y="5791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The percentage complete is automatically calculated</a:t>
            </a:r>
          </a:p>
          <a:p>
            <a:r>
              <a:rPr lang="en-US" sz="800" b="1" dirty="0"/>
              <a:t>f</a:t>
            </a:r>
            <a:r>
              <a:rPr lang="en-US" sz="800" b="1" dirty="0" smtClean="0"/>
              <a:t>or  baseline, periodic, and termination exams in Col G, J and M respectively.</a:t>
            </a:r>
            <a:endParaRPr lang="en-US" sz="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52400"/>
            <a:ext cx="86105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4495800" y="5410200"/>
            <a:ext cx="2667000" cy="914400"/>
          </a:xfrm>
          <a:prstGeom prst="cloudCallout">
            <a:avLst>
              <a:gd name="adj1" fmla="val -139491"/>
              <a:gd name="adj2" fmla="val -3181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5638800"/>
            <a:ext cx="231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Not all specialty exams are listed in </a:t>
            </a:r>
            <a:r>
              <a:rPr lang="en-US" sz="800" b="1" dirty="0" err="1" smtClean="0"/>
              <a:t>IH</a:t>
            </a:r>
            <a:r>
              <a:rPr lang="en-US" sz="800" b="1" dirty="0" smtClean="0"/>
              <a:t> Survey.  </a:t>
            </a:r>
          </a:p>
          <a:p>
            <a:r>
              <a:rPr lang="en-US" sz="800" b="1" dirty="0" smtClean="0"/>
              <a:t>Contact </a:t>
            </a:r>
            <a:r>
              <a:rPr lang="en-US" sz="800" b="1" dirty="0" err="1" smtClean="0"/>
              <a:t>IH</a:t>
            </a:r>
            <a:r>
              <a:rPr lang="en-US" sz="800" b="1" dirty="0" smtClean="0"/>
              <a:t> Clinic, Safety, Medical, or Occupational</a:t>
            </a:r>
          </a:p>
          <a:p>
            <a:r>
              <a:rPr lang="en-US" sz="800" b="1" dirty="0" smtClean="0"/>
              <a:t>Health Clinic for guidance </a:t>
            </a:r>
            <a:endParaRPr lang="en-US" sz="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6867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0"/>
            <a:ext cx="88391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4953000" y="5791200"/>
            <a:ext cx="3505200" cy="612648"/>
          </a:xfrm>
          <a:prstGeom prst="cloudCallout">
            <a:avLst>
              <a:gd name="adj1" fmla="val -64783"/>
              <a:gd name="adj2" fmla="val -1970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5791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master sheet will automatically consolidate subordinate commands or work center</a:t>
            </a:r>
          </a:p>
          <a:p>
            <a:r>
              <a:rPr lang="en-US" sz="800" dirty="0" smtClean="0"/>
              <a:t>completion rates and color code based on percent  </a:t>
            </a:r>
            <a:r>
              <a:rPr lang="en-US" sz="800" dirty="0" smtClean="0"/>
              <a:t>complete as seen on this sheet and previous .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152</Words>
  <Application>Microsoft Office PowerPoint</Application>
  <PresentationFormat>On-screen Show (4:3)</PresentationFormat>
  <Paragraphs>19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NMCI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marcus.larkin</dc:creator>
  <cp:lastModifiedBy>marcus.larkin</cp:lastModifiedBy>
  <cp:revision>7</cp:revision>
  <dcterms:created xsi:type="dcterms:W3CDTF">2012-09-06T17:11:02Z</dcterms:created>
  <dcterms:modified xsi:type="dcterms:W3CDTF">2012-09-07T18:35:53Z</dcterms:modified>
</cp:coreProperties>
</file>