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customXml/itemProps3.xml" ContentType="application/vnd.openxmlformats-officedocument.customXmlProperties+xml"/>
  <Override PartName="/ppt/slideMasters/slideMaster1.xml" ContentType="application/vnd.openxmlformats-officedocument.presentationml.slideMaster+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76" r:id="rId2"/>
  </p:sldMasterIdLst>
  <p:notesMasterIdLst>
    <p:notesMasterId r:id="rId25"/>
  </p:notesMasterIdLst>
  <p:handoutMasterIdLst>
    <p:handoutMasterId r:id="rId26"/>
  </p:handoutMasterIdLst>
  <p:sldIdLst>
    <p:sldId id="436" r:id="rId3"/>
    <p:sldId id="419" r:id="rId4"/>
    <p:sldId id="421" r:id="rId5"/>
    <p:sldId id="395" r:id="rId6"/>
    <p:sldId id="396" r:id="rId7"/>
    <p:sldId id="434" r:id="rId8"/>
    <p:sldId id="416" r:id="rId9"/>
    <p:sldId id="417" r:id="rId10"/>
    <p:sldId id="418" r:id="rId11"/>
    <p:sldId id="432" r:id="rId12"/>
    <p:sldId id="422" r:id="rId13"/>
    <p:sldId id="423" r:id="rId14"/>
    <p:sldId id="424" r:id="rId15"/>
    <p:sldId id="427" r:id="rId16"/>
    <p:sldId id="425" r:id="rId17"/>
    <p:sldId id="431" r:id="rId18"/>
    <p:sldId id="426" r:id="rId19"/>
    <p:sldId id="413" r:id="rId20"/>
    <p:sldId id="430" r:id="rId21"/>
    <p:sldId id="414" r:id="rId22"/>
    <p:sldId id="433" r:id="rId23"/>
    <p:sldId id="435" r:id="rId24"/>
  </p:sldIdLst>
  <p:sldSz cx="9144000" cy="6858000" type="screen4x3"/>
  <p:notesSz cx="7023100" cy="9309100"/>
  <p:defaultTextStyle>
    <a:defPPr>
      <a:defRPr lang="en-US"/>
    </a:defPPr>
    <a:lvl1pPr algn="l" rtl="0" fontAlgn="base">
      <a:spcBef>
        <a:spcPct val="0"/>
      </a:spcBef>
      <a:spcAft>
        <a:spcPct val="0"/>
      </a:spcAft>
      <a:defRPr sz="3200" b="1" kern="1200">
        <a:solidFill>
          <a:srgbClr val="FF0000"/>
        </a:solidFill>
        <a:latin typeface="Arial" charset="0"/>
        <a:ea typeface="+mn-ea"/>
        <a:cs typeface="Arial" charset="0"/>
      </a:defRPr>
    </a:lvl1pPr>
    <a:lvl2pPr marL="457200" algn="l" rtl="0" fontAlgn="base">
      <a:spcBef>
        <a:spcPct val="0"/>
      </a:spcBef>
      <a:spcAft>
        <a:spcPct val="0"/>
      </a:spcAft>
      <a:defRPr sz="3200" b="1" kern="1200">
        <a:solidFill>
          <a:srgbClr val="FF0000"/>
        </a:solidFill>
        <a:latin typeface="Arial" charset="0"/>
        <a:ea typeface="+mn-ea"/>
        <a:cs typeface="Arial" charset="0"/>
      </a:defRPr>
    </a:lvl2pPr>
    <a:lvl3pPr marL="914400" algn="l" rtl="0" fontAlgn="base">
      <a:spcBef>
        <a:spcPct val="0"/>
      </a:spcBef>
      <a:spcAft>
        <a:spcPct val="0"/>
      </a:spcAft>
      <a:defRPr sz="3200" b="1" kern="1200">
        <a:solidFill>
          <a:srgbClr val="FF0000"/>
        </a:solidFill>
        <a:latin typeface="Arial" charset="0"/>
        <a:ea typeface="+mn-ea"/>
        <a:cs typeface="Arial" charset="0"/>
      </a:defRPr>
    </a:lvl3pPr>
    <a:lvl4pPr marL="1371600" algn="l" rtl="0" fontAlgn="base">
      <a:spcBef>
        <a:spcPct val="0"/>
      </a:spcBef>
      <a:spcAft>
        <a:spcPct val="0"/>
      </a:spcAft>
      <a:defRPr sz="3200" b="1" kern="1200">
        <a:solidFill>
          <a:srgbClr val="FF0000"/>
        </a:solidFill>
        <a:latin typeface="Arial" charset="0"/>
        <a:ea typeface="+mn-ea"/>
        <a:cs typeface="Arial" charset="0"/>
      </a:defRPr>
    </a:lvl4pPr>
    <a:lvl5pPr marL="1828800" algn="l" rtl="0" fontAlgn="base">
      <a:spcBef>
        <a:spcPct val="0"/>
      </a:spcBef>
      <a:spcAft>
        <a:spcPct val="0"/>
      </a:spcAft>
      <a:defRPr sz="3200" b="1" kern="1200">
        <a:solidFill>
          <a:srgbClr val="FF0000"/>
        </a:solidFill>
        <a:latin typeface="Arial" charset="0"/>
        <a:ea typeface="+mn-ea"/>
        <a:cs typeface="Arial" charset="0"/>
      </a:defRPr>
    </a:lvl5pPr>
    <a:lvl6pPr marL="2286000" algn="l" defTabSz="914400" rtl="0" eaLnBrk="1" latinLnBrk="0" hangingPunct="1">
      <a:defRPr sz="3200" b="1" kern="1200">
        <a:solidFill>
          <a:srgbClr val="FF0000"/>
        </a:solidFill>
        <a:latin typeface="Arial" charset="0"/>
        <a:ea typeface="+mn-ea"/>
        <a:cs typeface="Arial" charset="0"/>
      </a:defRPr>
    </a:lvl6pPr>
    <a:lvl7pPr marL="2743200" algn="l" defTabSz="914400" rtl="0" eaLnBrk="1" latinLnBrk="0" hangingPunct="1">
      <a:defRPr sz="3200" b="1" kern="1200">
        <a:solidFill>
          <a:srgbClr val="FF0000"/>
        </a:solidFill>
        <a:latin typeface="Arial" charset="0"/>
        <a:ea typeface="+mn-ea"/>
        <a:cs typeface="Arial" charset="0"/>
      </a:defRPr>
    </a:lvl7pPr>
    <a:lvl8pPr marL="3200400" algn="l" defTabSz="914400" rtl="0" eaLnBrk="1" latinLnBrk="0" hangingPunct="1">
      <a:defRPr sz="3200" b="1" kern="1200">
        <a:solidFill>
          <a:srgbClr val="FF0000"/>
        </a:solidFill>
        <a:latin typeface="Arial" charset="0"/>
        <a:ea typeface="+mn-ea"/>
        <a:cs typeface="Arial" charset="0"/>
      </a:defRPr>
    </a:lvl8pPr>
    <a:lvl9pPr marL="3657600" algn="l" defTabSz="914400" rtl="0" eaLnBrk="1" latinLnBrk="0" hangingPunct="1">
      <a:defRPr sz="3200" b="1" kern="1200">
        <a:solidFill>
          <a:srgbClr val="FF00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FFFF66"/>
    <a:srgbClr val="FFFFCC"/>
    <a:srgbClr val="FF0000"/>
    <a:srgbClr val="FF3300"/>
    <a:srgbClr val="99CCFF"/>
    <a:srgbClr val="000066"/>
    <a:srgbClr val="000000"/>
    <a:srgbClr val="FFCCCC"/>
    <a:srgbClr val="FFCC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77876" autoAdjust="0"/>
  </p:normalViewPr>
  <p:slideViewPr>
    <p:cSldViewPr snapToGrid="0">
      <p:cViewPr>
        <p:scale>
          <a:sx n="100" d="100"/>
          <a:sy n="100" d="100"/>
        </p:scale>
        <p:origin x="-300" y="-21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p:scale>
          <a:sx n="100" d="100"/>
          <a:sy n="100" d="100"/>
        </p:scale>
        <p:origin x="-1584" y="486"/>
      </p:cViewPr>
      <p:guideLst>
        <p:guide orient="horz" pos="2933"/>
        <p:guide pos="2212"/>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43238" cy="466725"/>
          </a:xfrm>
          <a:prstGeom prst="rect">
            <a:avLst/>
          </a:prstGeom>
          <a:noFill/>
          <a:ln w="9525">
            <a:noFill/>
            <a:miter lim="800000"/>
            <a:headEnd/>
            <a:tailEnd/>
          </a:ln>
        </p:spPr>
        <p:txBody>
          <a:bodyPr vert="horz" wrap="square" lIns="92451" tIns="46226" rIns="92451" bIns="46226" numCol="1" anchor="t" anchorCtr="0" compatLnSpc="1">
            <a:prstTxWarp prst="textNoShape">
              <a:avLst/>
            </a:prstTxWarp>
          </a:bodyPr>
          <a:lstStyle>
            <a:lvl1pPr defTabSz="925417">
              <a:defRPr sz="1200" b="0">
                <a:solidFill>
                  <a:schemeClr val="tx1"/>
                </a:solidFill>
                <a:latin typeface="Times New Roman" pitchFamily="18" charset="0"/>
                <a:cs typeface="+mn-cs"/>
              </a:defRPr>
            </a:lvl1pPr>
          </a:lstStyle>
          <a:p>
            <a:pPr>
              <a:defRPr/>
            </a:pPr>
            <a:endParaRPr lang="en-US"/>
          </a:p>
        </p:txBody>
      </p:sp>
      <p:sp>
        <p:nvSpPr>
          <p:cNvPr id="7171" name="Rectangle 3"/>
          <p:cNvSpPr>
            <a:spLocks noGrp="1" noChangeArrowheads="1"/>
          </p:cNvSpPr>
          <p:nvPr>
            <p:ph type="dt" sz="quarter" idx="1"/>
          </p:nvPr>
        </p:nvSpPr>
        <p:spPr bwMode="auto">
          <a:xfrm>
            <a:off x="3979863" y="0"/>
            <a:ext cx="3043237" cy="466725"/>
          </a:xfrm>
          <a:prstGeom prst="rect">
            <a:avLst/>
          </a:prstGeom>
          <a:noFill/>
          <a:ln w="9525">
            <a:noFill/>
            <a:miter lim="800000"/>
            <a:headEnd/>
            <a:tailEnd/>
          </a:ln>
        </p:spPr>
        <p:txBody>
          <a:bodyPr vert="horz" wrap="square" lIns="92451" tIns="46226" rIns="92451" bIns="46226" numCol="1" anchor="t" anchorCtr="0" compatLnSpc="1">
            <a:prstTxWarp prst="textNoShape">
              <a:avLst/>
            </a:prstTxWarp>
          </a:bodyPr>
          <a:lstStyle>
            <a:lvl1pPr algn="r" defTabSz="925417">
              <a:defRPr sz="1200" b="0">
                <a:solidFill>
                  <a:schemeClr val="tx1"/>
                </a:solidFill>
                <a:latin typeface="Times New Roman" pitchFamily="18" charset="0"/>
                <a:cs typeface="+mn-cs"/>
              </a:defRPr>
            </a:lvl1pPr>
          </a:lstStyle>
          <a:p>
            <a:pPr>
              <a:defRPr/>
            </a:pPr>
            <a:endParaRPr lang="en-US"/>
          </a:p>
        </p:txBody>
      </p:sp>
      <p:sp>
        <p:nvSpPr>
          <p:cNvPr id="7172" name="Rectangle 4"/>
          <p:cNvSpPr>
            <a:spLocks noGrp="1" noChangeArrowheads="1"/>
          </p:cNvSpPr>
          <p:nvPr>
            <p:ph type="ftr" sz="quarter" idx="2"/>
          </p:nvPr>
        </p:nvSpPr>
        <p:spPr bwMode="auto">
          <a:xfrm>
            <a:off x="0" y="8842375"/>
            <a:ext cx="3043238" cy="466725"/>
          </a:xfrm>
          <a:prstGeom prst="rect">
            <a:avLst/>
          </a:prstGeom>
          <a:noFill/>
          <a:ln w="9525">
            <a:noFill/>
            <a:miter lim="800000"/>
            <a:headEnd/>
            <a:tailEnd/>
          </a:ln>
        </p:spPr>
        <p:txBody>
          <a:bodyPr vert="horz" wrap="square" lIns="92451" tIns="46226" rIns="92451" bIns="46226" numCol="1" anchor="b" anchorCtr="0" compatLnSpc="1">
            <a:prstTxWarp prst="textNoShape">
              <a:avLst/>
            </a:prstTxWarp>
          </a:bodyPr>
          <a:lstStyle>
            <a:lvl1pPr defTabSz="925417">
              <a:defRPr sz="1200" b="0">
                <a:solidFill>
                  <a:schemeClr val="tx1"/>
                </a:solidFill>
                <a:latin typeface="Times New Roman" pitchFamily="18" charset="0"/>
                <a:cs typeface="+mn-cs"/>
              </a:defRPr>
            </a:lvl1pPr>
          </a:lstStyle>
          <a:p>
            <a:pPr>
              <a:defRPr/>
            </a:pPr>
            <a:endParaRPr lang="en-US"/>
          </a:p>
        </p:txBody>
      </p:sp>
      <p:sp>
        <p:nvSpPr>
          <p:cNvPr id="7173" name="Rectangle 5"/>
          <p:cNvSpPr>
            <a:spLocks noGrp="1" noChangeArrowheads="1"/>
          </p:cNvSpPr>
          <p:nvPr>
            <p:ph type="sldNum" sz="quarter" idx="3"/>
          </p:nvPr>
        </p:nvSpPr>
        <p:spPr bwMode="auto">
          <a:xfrm>
            <a:off x="3979863" y="8842375"/>
            <a:ext cx="3043237" cy="466725"/>
          </a:xfrm>
          <a:prstGeom prst="rect">
            <a:avLst/>
          </a:prstGeom>
          <a:noFill/>
          <a:ln w="9525">
            <a:noFill/>
            <a:miter lim="800000"/>
            <a:headEnd/>
            <a:tailEnd/>
          </a:ln>
        </p:spPr>
        <p:txBody>
          <a:bodyPr vert="horz" wrap="square" lIns="92451" tIns="46226" rIns="92451" bIns="46226" numCol="1" anchor="b" anchorCtr="0" compatLnSpc="1">
            <a:prstTxWarp prst="textNoShape">
              <a:avLst/>
            </a:prstTxWarp>
          </a:bodyPr>
          <a:lstStyle>
            <a:lvl1pPr algn="r" defTabSz="925417">
              <a:defRPr sz="1200" b="0">
                <a:solidFill>
                  <a:schemeClr val="tx1"/>
                </a:solidFill>
                <a:latin typeface="Times New Roman" pitchFamily="18" charset="0"/>
                <a:cs typeface="+mn-cs"/>
              </a:defRPr>
            </a:lvl1pPr>
          </a:lstStyle>
          <a:p>
            <a:pPr>
              <a:defRPr/>
            </a:pPr>
            <a:fld id="{4C10E3F0-B8A9-46D1-875C-D47846C6AD06}" type="slidenum">
              <a:rPr lang="en-US"/>
              <a:pPr>
                <a:defRPr/>
              </a:pPr>
              <a:t>‹#›</a:t>
            </a:fld>
            <a:endParaRPr lang="en-US" dirty="0"/>
          </a:p>
        </p:txBody>
      </p:sp>
    </p:spTree>
    <p:extLst>
      <p:ext uri="{BB962C8B-B14F-4D97-AF65-F5344CB8AC3E}">
        <p14:creationId xmlns="" xmlns:p14="http://schemas.microsoft.com/office/powerpoint/2010/main" val="1437982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52763" cy="457200"/>
          </a:xfrm>
          <a:prstGeom prst="rect">
            <a:avLst/>
          </a:prstGeom>
          <a:noFill/>
          <a:ln w="9525">
            <a:noFill/>
            <a:miter lim="800000"/>
            <a:headEnd/>
            <a:tailEnd/>
          </a:ln>
        </p:spPr>
        <p:txBody>
          <a:bodyPr vert="horz" wrap="square" lIns="90861" tIns="45432" rIns="90861" bIns="45432" numCol="1" anchor="t" anchorCtr="0" compatLnSpc="1">
            <a:prstTxWarp prst="textNoShape">
              <a:avLst/>
            </a:prstTxWarp>
          </a:bodyPr>
          <a:lstStyle>
            <a:lvl1pPr defTabSz="909544">
              <a:defRPr sz="1200" b="0">
                <a:solidFill>
                  <a:schemeClr val="tx1"/>
                </a:solidFill>
                <a:latin typeface="Times New Roman" pitchFamily="18" charset="0"/>
                <a:cs typeface="+mn-cs"/>
              </a:defRPr>
            </a:lvl1pPr>
          </a:lstStyle>
          <a:p>
            <a:pPr>
              <a:defRPr/>
            </a:pPr>
            <a:endParaRPr lang="en-US"/>
          </a:p>
        </p:txBody>
      </p:sp>
      <p:sp>
        <p:nvSpPr>
          <p:cNvPr id="23555" name="Rectangle 3"/>
          <p:cNvSpPr>
            <a:spLocks noGrp="1" noChangeArrowheads="1"/>
          </p:cNvSpPr>
          <p:nvPr>
            <p:ph type="dt" idx="1"/>
          </p:nvPr>
        </p:nvSpPr>
        <p:spPr bwMode="auto">
          <a:xfrm>
            <a:off x="3967163" y="0"/>
            <a:ext cx="3052762" cy="457200"/>
          </a:xfrm>
          <a:prstGeom prst="rect">
            <a:avLst/>
          </a:prstGeom>
          <a:noFill/>
          <a:ln w="9525">
            <a:noFill/>
            <a:miter lim="800000"/>
            <a:headEnd/>
            <a:tailEnd/>
          </a:ln>
        </p:spPr>
        <p:txBody>
          <a:bodyPr vert="horz" wrap="square" lIns="90861" tIns="45432" rIns="90861" bIns="45432" numCol="1" anchor="t" anchorCtr="0" compatLnSpc="1">
            <a:prstTxWarp prst="textNoShape">
              <a:avLst/>
            </a:prstTxWarp>
          </a:bodyPr>
          <a:lstStyle>
            <a:lvl1pPr algn="r" defTabSz="909544">
              <a:defRPr sz="1200" b="0">
                <a:solidFill>
                  <a:schemeClr val="tx1"/>
                </a:solidFill>
                <a:latin typeface="Times New Roman" pitchFamily="18" charset="0"/>
                <a:cs typeface="+mn-cs"/>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655763" y="685800"/>
            <a:ext cx="3706812" cy="2779713"/>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917575" y="4424363"/>
            <a:ext cx="5184775" cy="4195762"/>
          </a:xfrm>
          <a:prstGeom prst="rect">
            <a:avLst/>
          </a:prstGeom>
          <a:noFill/>
          <a:ln w="9525">
            <a:noFill/>
            <a:miter lim="800000"/>
            <a:headEnd/>
            <a:tailEnd/>
          </a:ln>
        </p:spPr>
        <p:txBody>
          <a:bodyPr vert="horz" wrap="square" lIns="90861" tIns="45432" rIns="90861" bIns="4543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848725"/>
            <a:ext cx="3052763" cy="457200"/>
          </a:xfrm>
          <a:prstGeom prst="rect">
            <a:avLst/>
          </a:prstGeom>
          <a:noFill/>
          <a:ln w="9525">
            <a:noFill/>
            <a:miter lim="800000"/>
            <a:headEnd/>
            <a:tailEnd/>
          </a:ln>
        </p:spPr>
        <p:txBody>
          <a:bodyPr vert="horz" wrap="square" lIns="90861" tIns="45432" rIns="90861" bIns="45432" numCol="1" anchor="b" anchorCtr="0" compatLnSpc="1">
            <a:prstTxWarp prst="textNoShape">
              <a:avLst/>
            </a:prstTxWarp>
          </a:bodyPr>
          <a:lstStyle>
            <a:lvl1pPr defTabSz="909544">
              <a:defRPr sz="1200" b="0">
                <a:solidFill>
                  <a:schemeClr val="tx1"/>
                </a:solidFill>
                <a:latin typeface="Times New Roman" pitchFamily="18" charset="0"/>
                <a:cs typeface="+mn-cs"/>
              </a:defRPr>
            </a:lvl1pPr>
          </a:lstStyle>
          <a:p>
            <a:pPr>
              <a:defRPr/>
            </a:pPr>
            <a:endParaRPr lang="en-US"/>
          </a:p>
        </p:txBody>
      </p:sp>
      <p:sp>
        <p:nvSpPr>
          <p:cNvPr id="23559" name="Rectangle 7"/>
          <p:cNvSpPr>
            <a:spLocks noGrp="1" noChangeArrowheads="1"/>
          </p:cNvSpPr>
          <p:nvPr>
            <p:ph type="sldNum" sz="quarter" idx="5"/>
          </p:nvPr>
        </p:nvSpPr>
        <p:spPr bwMode="auto">
          <a:xfrm>
            <a:off x="3967163" y="8848725"/>
            <a:ext cx="3052762" cy="457200"/>
          </a:xfrm>
          <a:prstGeom prst="rect">
            <a:avLst/>
          </a:prstGeom>
          <a:noFill/>
          <a:ln w="9525">
            <a:noFill/>
            <a:miter lim="800000"/>
            <a:headEnd/>
            <a:tailEnd/>
          </a:ln>
        </p:spPr>
        <p:txBody>
          <a:bodyPr vert="horz" wrap="square" lIns="90861" tIns="45432" rIns="90861" bIns="45432" numCol="1" anchor="b" anchorCtr="0" compatLnSpc="1">
            <a:prstTxWarp prst="textNoShape">
              <a:avLst/>
            </a:prstTxWarp>
          </a:bodyPr>
          <a:lstStyle>
            <a:lvl1pPr algn="r" defTabSz="909544">
              <a:defRPr sz="1200" b="0">
                <a:solidFill>
                  <a:schemeClr val="tx1"/>
                </a:solidFill>
                <a:latin typeface="Times New Roman" pitchFamily="18" charset="0"/>
                <a:cs typeface="+mn-cs"/>
              </a:defRPr>
            </a:lvl1pPr>
          </a:lstStyle>
          <a:p>
            <a:pPr>
              <a:defRPr/>
            </a:pPr>
            <a:fld id="{89B7BDB7-38C1-4490-9555-081A0D0207DF}" type="slidenum">
              <a:rPr lang="en-US"/>
              <a:pPr>
                <a:defRPr/>
              </a:pPr>
              <a:t>‹#›</a:t>
            </a:fld>
            <a:endParaRPr lang="en-US" dirty="0"/>
          </a:p>
        </p:txBody>
      </p:sp>
    </p:spTree>
    <p:extLst>
      <p:ext uri="{BB962C8B-B14F-4D97-AF65-F5344CB8AC3E}">
        <p14:creationId xmlns="" xmlns:p14="http://schemas.microsoft.com/office/powerpoint/2010/main" val="1316595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dirty="0" smtClean="0">
                <a:latin typeface="Times New Roman" pitchFamily="18" charset="0"/>
              </a:rPr>
              <a:t>This was the slide presented at the last EFPB for Enlisted DUIs.</a:t>
            </a:r>
          </a:p>
          <a:p>
            <a:r>
              <a:rPr lang="en-US" dirty="0" smtClean="0">
                <a:latin typeface="Times New Roman" pitchFamily="18" charset="0"/>
              </a:rPr>
              <a:t>Spoke with Marty Deichert, the gentleman from Behavioral Health (Substance Abuse section)</a:t>
            </a:r>
          </a:p>
          <a:p>
            <a:r>
              <a:rPr lang="en-US" dirty="0" smtClean="0">
                <a:latin typeface="Times New Roman" pitchFamily="18" charset="0"/>
              </a:rPr>
              <a:t>The data for the number of DUIs was requested from an NCIS agent to be pulled from the CLEOC database.  The agent extracted data from an existing query for DUIs.  </a:t>
            </a:r>
          </a:p>
          <a:p>
            <a:r>
              <a:rPr lang="en-US" dirty="0" smtClean="0">
                <a:latin typeface="Times New Roman" pitchFamily="18" charset="0"/>
              </a:rPr>
              <a:t>Another NCIS agent pulled DUIs for the same year and came up with numbers that were half what is on the graph.  He only pulled information based on the Marine being charged with an article 111.  He did not pull information that may be based on violations of laws out in town.  </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D9573CB4-89A7-4DBF-B56E-96F0D20B31E0}"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reason FY 09 went from 4 screenings to 3 was due to the way Marty </a:t>
            </a:r>
            <a:r>
              <a:rPr lang="en-US" dirty="0" err="1" smtClean="0"/>
              <a:t>Deichart</a:t>
            </a:r>
            <a:r>
              <a:rPr lang="en-US" dirty="0" smtClean="0"/>
              <a:t> was pulling the information.  The screening for the fourth Officer was done PRIOR to the DUI, so in the *updated* slides, Marty removed that Officer’s screening from the results.</a:t>
            </a:r>
            <a:endParaRPr lang="en-US" dirty="0"/>
          </a:p>
        </p:txBody>
      </p:sp>
      <p:sp>
        <p:nvSpPr>
          <p:cNvPr id="4" name="Slide Number Placeholder 3"/>
          <p:cNvSpPr>
            <a:spLocks noGrp="1"/>
          </p:cNvSpPr>
          <p:nvPr>
            <p:ph type="sldNum" sz="quarter" idx="10"/>
          </p:nvPr>
        </p:nvSpPr>
        <p:spPr/>
        <p:txBody>
          <a:bodyPr/>
          <a:lstStyle/>
          <a:p>
            <a:pPr>
              <a:defRPr/>
            </a:pPr>
            <a:fld id="{89B7BDB7-38C1-4490-9555-081A0D0207DF}"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marL="0" lvl="1" eaLnBrk="1" hangingPunct="1"/>
            <a:r>
              <a:rPr lang="en-US" sz="1400" dirty="0" smtClean="0">
                <a:latin typeface="Times New Roman" pitchFamily="18" charset="0"/>
              </a:rPr>
              <a:t>If the information going into ADMITS and AFTDTL is erroneous, it is difficult to pull accurate reports.  </a:t>
            </a:r>
          </a:p>
          <a:p>
            <a:pPr marL="0" lvl="1" eaLnBrk="1" hangingPunct="1"/>
            <a:endParaRPr lang="en-US" sz="1400" dirty="0" smtClean="0">
              <a:latin typeface="Times New Roman" pitchFamily="18" charset="0"/>
            </a:endParaRPr>
          </a:p>
          <a:p>
            <a:pPr marL="0" lvl="1" eaLnBrk="1" hangingPunct="1"/>
            <a:r>
              <a:rPr lang="en-US" sz="1400" dirty="0" smtClean="0">
                <a:latin typeface="Times New Roman" pitchFamily="18" charset="0"/>
              </a:rPr>
              <a:t>Incomplete reporting of data, SSNs of members who had DUIs were compared  to SSNs of members who were screened and treated but only within the SAME FY.  </a:t>
            </a:r>
          </a:p>
          <a:p>
            <a:pPr marL="1600200" lvl="3" indent="-228600" eaLnBrk="0" hangingPunct="0">
              <a:lnSpc>
                <a:spcPct val="90000"/>
              </a:lnSpc>
              <a:spcBef>
                <a:spcPct val="20000"/>
              </a:spcBef>
              <a:defRPr/>
            </a:pPr>
            <a:r>
              <a:rPr lang="en-US" sz="1400" b="0" kern="0" dirty="0" smtClean="0">
                <a:solidFill>
                  <a:schemeClr val="tx1"/>
                </a:solidFill>
                <a:latin typeface="Times New Roman" pitchFamily="18" charset="0"/>
                <a:cs typeface="Times New Roman" pitchFamily="18" charset="0"/>
              </a:rPr>
              <a:t>Lack of data input</a:t>
            </a:r>
          </a:p>
          <a:p>
            <a:pPr marL="1600200" lvl="3" indent="-228600" eaLnBrk="0" hangingPunct="0">
              <a:lnSpc>
                <a:spcPct val="90000"/>
              </a:lnSpc>
              <a:spcBef>
                <a:spcPct val="20000"/>
              </a:spcBef>
              <a:defRPr/>
            </a:pPr>
            <a:r>
              <a:rPr lang="en-US" sz="1400" b="0" kern="0" dirty="0" smtClean="0">
                <a:solidFill>
                  <a:schemeClr val="tx1"/>
                </a:solidFill>
                <a:latin typeface="Times New Roman" pitchFamily="18" charset="0"/>
                <a:cs typeface="Times New Roman" pitchFamily="18" charset="0"/>
              </a:rPr>
              <a:t>Improper “data save” techniques</a:t>
            </a:r>
          </a:p>
          <a:p>
            <a:pPr eaLnBrk="1" hangingPunct="1"/>
            <a:r>
              <a:rPr lang="en-US" sz="1400" dirty="0" smtClean="0">
                <a:latin typeface="Times New Roman" pitchFamily="18" charset="0"/>
              </a:rPr>
              <a:t>The new order requires all Marines involved in alcohol related incidents be screened for substance abuse.   Commands wanted to “protect” their Marines and not potentially harm their Marine’s career, so they may have covered up an incident.</a:t>
            </a:r>
          </a:p>
          <a:p>
            <a:pPr eaLnBrk="1" hangingPunct="1"/>
            <a:endParaRPr lang="en-US" sz="1400" dirty="0" smtClean="0">
              <a:latin typeface="Times New Roman" pitchFamily="18" charset="0"/>
            </a:endParaRPr>
          </a:p>
          <a:p>
            <a:pPr eaLnBrk="1" hangingPunct="1"/>
            <a:r>
              <a:rPr lang="en-US" sz="1400" dirty="0" smtClean="0">
                <a:latin typeface="Times New Roman" pitchFamily="18" charset="0"/>
              </a:rPr>
              <a:t>Since treatment of Alcohol Abuse has a stigma attached, commands may not want to send their Marines for treatment if they aren’t required to.  Marines don’t want to request help if they’re worried it will adversely affect their careers.  </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81A77DD4-EB87-4ED9-9142-AA3A6E1C64CB}"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xfrm>
            <a:off x="898525" y="3767138"/>
            <a:ext cx="5184775" cy="4195762"/>
          </a:xfrm>
          <a:noFill/>
          <a:ln/>
        </p:spPr>
        <p:txBody>
          <a:bodyPr/>
          <a:lstStyle/>
          <a:p>
            <a:endParaRPr lang="en-US" dirty="0" smtClean="0">
              <a:latin typeface="Times New Roman" pitchFamily="18" charset="0"/>
            </a:endParaRPr>
          </a:p>
          <a:p>
            <a:r>
              <a:rPr lang="en-US" dirty="0" smtClean="0">
                <a:latin typeface="Times New Roman" pitchFamily="18" charset="0"/>
              </a:rPr>
              <a:t>No one is responsible for tracking whether or not members involved in Alcohol Related Incidents are being screened.  </a:t>
            </a:r>
          </a:p>
          <a:p>
            <a:r>
              <a:rPr lang="en-US" dirty="0" smtClean="0">
                <a:latin typeface="Times New Roman" pitchFamily="18" charset="0"/>
              </a:rPr>
              <a:t>There isn’t a consistent “hand-off” process for the Marine Corps when a member transfers.</a:t>
            </a:r>
          </a:p>
          <a:p>
            <a:endParaRPr lang="en-US" dirty="0" smtClean="0">
              <a:latin typeface="Times New Roman" pitchFamily="18" charset="0"/>
            </a:endParaRPr>
          </a:p>
          <a:p>
            <a:r>
              <a:rPr lang="en-US" dirty="0" smtClean="0">
                <a:latin typeface="Times New Roman" pitchFamily="18" charset="0"/>
              </a:rPr>
              <a:t>Blotter reports do not always include civilian reports where the local jurisdiction and the Marine Corps don’t have an agreement.</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D13EECEA-C259-4A4F-A7E9-F4D1FC3206B9}"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879475" y="3757613"/>
            <a:ext cx="5184775" cy="4195762"/>
          </a:xfrm>
          <a:noFill/>
          <a:ln/>
        </p:spPr>
        <p:txBody>
          <a:bodyPr/>
          <a:lstStyle/>
          <a:p>
            <a:endParaRPr lang="en-US" dirty="0" smtClean="0">
              <a:latin typeface="Times New Roman" pitchFamily="18" charset="0"/>
            </a:endParaRPr>
          </a:p>
          <a:p>
            <a:r>
              <a:rPr lang="en-US" dirty="0" smtClean="0">
                <a:latin typeface="Times New Roman" pitchFamily="18" charset="0"/>
              </a:rPr>
              <a:t>11 of 16 SACCs reported they were understaffed.  4 thought they were adequately staffed and 1 thought they were overstaffed.</a:t>
            </a:r>
          </a:p>
          <a:p>
            <a:endParaRPr lang="en-US" dirty="0" smtClean="0">
              <a:latin typeface="Times New Roman" pitchFamily="18" charset="0"/>
            </a:endParaRPr>
          </a:p>
          <a:p>
            <a:endParaRPr lang="en-US" dirty="0" smtClean="0">
              <a:latin typeface="Times New Roman" pitchFamily="18" charset="0"/>
            </a:endParaRPr>
          </a:p>
          <a:p>
            <a:r>
              <a:rPr lang="en-US" dirty="0" smtClean="0">
                <a:latin typeface="Times New Roman" pitchFamily="18" charset="0"/>
              </a:rPr>
              <a:t>Without strict guidance, each SACC has it’s own operating procedures and some vary significantly</a:t>
            </a:r>
          </a:p>
          <a:p>
            <a:r>
              <a:rPr lang="en-US" dirty="0" smtClean="0">
                <a:latin typeface="Times New Roman" pitchFamily="18" charset="0"/>
              </a:rPr>
              <a:t>(One SACC Director told Marines he was called to testify in a divorce proceeding about the amount of alcohol a Marine reported consuming.) </a:t>
            </a:r>
            <a:r>
              <a:rPr lang="en-US" b="1" dirty="0" smtClean="0">
                <a:latin typeface="Times New Roman" pitchFamily="18" charset="0"/>
              </a:rPr>
              <a:t>10% of respondents (CO and SACO) suggested SACC could be improved with more counselors, minimizing wait time or increasing capacity. </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42555C9D-9BC2-41A4-B2EC-460136C94D57}"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xfrm>
            <a:off x="908050" y="3814763"/>
            <a:ext cx="5184775" cy="4195762"/>
          </a:xfrm>
          <a:noFill/>
          <a:ln/>
        </p:spPr>
        <p:txBody>
          <a:bodyPr/>
          <a:lstStyle/>
          <a:p>
            <a:r>
              <a:rPr lang="en-US" dirty="0" smtClean="0">
                <a:latin typeface="Times New Roman" pitchFamily="18" charset="0"/>
              </a:rPr>
              <a:t>SACOs reported they did not have enough time (too many other duties) to focus full effort on their Substance Abuse duties.  </a:t>
            </a:r>
            <a:r>
              <a:rPr lang="en-US" b="1" dirty="0" smtClean="0">
                <a:latin typeface="Times New Roman" pitchFamily="18" charset="0"/>
              </a:rPr>
              <a:t>Nearly 10% of respondents (CO and SACO) suggested SAC O should be a permanent billet vice a collateral one.</a:t>
            </a:r>
            <a:endParaRPr lang="en-US" dirty="0" smtClean="0">
              <a:latin typeface="Times New Roman" pitchFamily="18" charset="0"/>
            </a:endParaRPr>
          </a:p>
          <a:p>
            <a:r>
              <a:rPr lang="en-US" dirty="0" smtClean="0">
                <a:latin typeface="Times New Roman" pitchFamily="18" charset="0"/>
              </a:rPr>
              <a:t>SACCs reported many SACOs were not as proactive as others.  There were huge inconsistencies by command.</a:t>
            </a:r>
          </a:p>
          <a:p>
            <a:r>
              <a:rPr lang="en-US" dirty="0" smtClean="0">
                <a:latin typeface="Times New Roman" pitchFamily="18" charset="0"/>
              </a:rPr>
              <a:t>Commands (especially before the new order) exercised command discretion and did not send EVERY member involved in an alcohol related incident to screening</a:t>
            </a:r>
          </a:p>
          <a:p>
            <a:endParaRPr lang="en-US" dirty="0" smtClean="0">
              <a:latin typeface="Times New Roman" pitchFamily="18" charset="0"/>
            </a:endParaRPr>
          </a:p>
          <a:p>
            <a:r>
              <a:rPr lang="en-US" b="1" dirty="0" smtClean="0">
                <a:latin typeface="Times New Roman" pitchFamily="18" charset="0"/>
              </a:rPr>
              <a:t>Nearly 15% of respondents (CO and SACO) suggested increased training and awareness for Marines and SACOs would help.  </a:t>
            </a:r>
          </a:p>
          <a:p>
            <a:endParaRPr lang="en-US" b="1" dirty="0" smtClean="0">
              <a:latin typeface="Times New Roman" pitchFamily="18" charset="0"/>
            </a:endParaRPr>
          </a:p>
          <a:p>
            <a:r>
              <a:rPr lang="en-US" b="1" dirty="0" smtClean="0">
                <a:latin typeface="Times New Roman" pitchFamily="18" charset="0"/>
              </a:rPr>
              <a:t>8% respondents (CO and SACO) suggested new procedures/processes would improve the SACO program.</a:t>
            </a:r>
          </a:p>
          <a:p>
            <a:endParaRPr lang="en-US" dirty="0" smtClean="0">
              <a:latin typeface="Times New Roman" pitchFamily="18" charset="0"/>
            </a:endParaRPr>
          </a:p>
          <a:p>
            <a:endParaRPr lang="en-US" dirty="0" smtClean="0">
              <a:latin typeface="Times New Roman" pitchFamily="18" charset="0"/>
            </a:endParaRPr>
          </a:p>
          <a:p>
            <a:endParaRPr lang="en-US" dirty="0" smtClean="0">
              <a:latin typeface="Times New Roman" pitchFamily="18" charset="0"/>
            </a:endParaRP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E51526E2-945F-4193-A868-3A588FEAFC27}"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xfrm>
            <a:off x="917575" y="3762375"/>
            <a:ext cx="5184775" cy="4857750"/>
          </a:xfrm>
          <a:noFill/>
          <a:ln/>
        </p:spPr>
        <p:txBody>
          <a:bodyPr/>
          <a:lstStyle/>
          <a:p>
            <a:r>
              <a:rPr lang="en-US" dirty="0" smtClean="0">
                <a:latin typeface="Times New Roman" pitchFamily="18" charset="0"/>
              </a:rPr>
              <a:t>Commands (especially before the new order) exercised command discretion and did not send EVERY member involved in an alcohol related incident to screening</a:t>
            </a:r>
          </a:p>
          <a:p>
            <a:endParaRPr lang="en-US" dirty="0" smtClean="0">
              <a:latin typeface="Times New Roman" pitchFamily="18" charset="0"/>
            </a:endParaRPr>
          </a:p>
          <a:p>
            <a:r>
              <a:rPr lang="en-US" dirty="0" smtClean="0">
                <a:latin typeface="Times New Roman" pitchFamily="18" charset="0"/>
              </a:rPr>
              <a:t>Without full command support the substance abuse program flounders</a:t>
            </a:r>
          </a:p>
          <a:p>
            <a:endParaRPr lang="en-US" dirty="0" smtClean="0">
              <a:latin typeface="Times New Roman" pitchFamily="18" charset="0"/>
            </a:endParaRPr>
          </a:p>
          <a:p>
            <a:r>
              <a:rPr lang="en-US" dirty="0" smtClean="0">
                <a:latin typeface="Times New Roman" pitchFamily="18" charset="0"/>
              </a:rPr>
              <a:t>Not all commanders understand the distinct linkage between disorders/conditions and alcohol abuse</a:t>
            </a:r>
          </a:p>
          <a:p>
            <a:endParaRPr lang="en-US" dirty="0" smtClean="0">
              <a:latin typeface="Times New Roman" pitchFamily="18" charset="0"/>
            </a:endParaRPr>
          </a:p>
          <a:p>
            <a:r>
              <a:rPr lang="en-US" dirty="0" smtClean="0">
                <a:latin typeface="Times New Roman" pitchFamily="18" charset="0"/>
              </a:rPr>
              <a:t>Across the US and the Marine Corps, getting treatment for alcohol is seen as a weakness.</a:t>
            </a:r>
          </a:p>
          <a:p>
            <a:endParaRPr lang="en-US" dirty="0" smtClean="0">
              <a:latin typeface="Times New Roman" pitchFamily="18" charset="0"/>
            </a:endParaRPr>
          </a:p>
          <a:p>
            <a:r>
              <a:rPr lang="en-US" dirty="0" smtClean="0">
                <a:latin typeface="Times New Roman" pitchFamily="18" charset="0"/>
              </a:rPr>
              <a:t>Some Marines want to *take care of their own* and handle problems at the lowest level by not sending Marines to screening.</a:t>
            </a:r>
          </a:p>
          <a:p>
            <a:endParaRPr lang="en-US" dirty="0" smtClean="0">
              <a:latin typeface="Times New Roman" pitchFamily="18" charset="0"/>
            </a:endParaRPr>
          </a:p>
          <a:p>
            <a:r>
              <a:rPr lang="en-US" dirty="0" smtClean="0">
                <a:latin typeface="Times New Roman" pitchFamily="18" charset="0"/>
              </a:rPr>
              <a:t>When a Marine is taken care of and then has another incident, the command that protected him/her in the first place is angered by the action, not understanding without help, it is difficult to stop the cycle of drinking.</a:t>
            </a:r>
          </a:p>
          <a:p>
            <a:endParaRPr lang="en-US" dirty="0" smtClean="0">
              <a:latin typeface="Times New Roman" pitchFamily="18" charset="0"/>
            </a:endParaRPr>
          </a:p>
          <a:p>
            <a:r>
              <a:rPr lang="en-US" b="1" dirty="0" smtClean="0">
                <a:latin typeface="Times New Roman" pitchFamily="18" charset="0"/>
              </a:rPr>
              <a:t>6% cited Unit Leadership as a way to improve the program.  10% suggested awareness and training</a:t>
            </a:r>
            <a:r>
              <a:rPr lang="en-US" dirty="0" smtClean="0">
                <a:latin typeface="Times New Roman" pitchFamily="18" charset="0"/>
              </a:rPr>
              <a:t>.</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E51526E2-945F-4193-A868-3A588FEAFC27}"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marL="0" lvl="1" eaLnBrk="1" hangingPunct="1"/>
            <a:r>
              <a:rPr lang="en-US" sz="2000" smtClean="0">
                <a:latin typeface="Times New Roman" pitchFamily="18" charset="0"/>
              </a:rPr>
              <a:t>Currently Behavioral Health Branch, Substance Abuse section is working on ways to compensate for Reservists who are not covered by Tricare.</a:t>
            </a:r>
          </a:p>
          <a:p>
            <a:pPr marL="0" lvl="1" eaLnBrk="1" hangingPunct="1"/>
            <a:endParaRPr lang="en-US" sz="2000" smtClean="0">
              <a:latin typeface="Times New Roman" pitchFamily="18" charset="0"/>
            </a:endParaRPr>
          </a:p>
          <a:p>
            <a:pPr marL="0" lvl="1" eaLnBrk="1" hangingPunct="1"/>
            <a:r>
              <a:rPr lang="en-US" sz="2000" smtClean="0">
                <a:latin typeface="Times New Roman" pitchFamily="18" charset="0"/>
              </a:rPr>
              <a:t>SACC is not open on the weekends.  Some Reserve units tried to make appointments for Reserve members on the Friday before a drill weekend to save the command money (by not having them on orders for extended periods of time)</a:t>
            </a:r>
          </a:p>
          <a:p>
            <a:pPr marL="0" lvl="1" eaLnBrk="1" hangingPunct="1"/>
            <a:endParaRPr lang="en-US" smtClean="0">
              <a:latin typeface="Times New Roman" pitchFamily="18" charset="0"/>
            </a:endParaRPr>
          </a:p>
          <a:p>
            <a:endParaRPr lang="en-US"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0B5EDDF2-9293-435F-BEE0-25DE273CAE98}"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850900" y="3719513"/>
            <a:ext cx="5184775" cy="4195762"/>
          </a:xfrm>
          <a:noFill/>
          <a:ln/>
        </p:spPr>
        <p:txBody>
          <a:bodyPr/>
          <a:lstStyle/>
          <a:p>
            <a:pPr eaLnBrk="1" hangingPunct="1"/>
            <a:r>
              <a:rPr lang="en-US" dirty="0" smtClean="0">
                <a:latin typeface="Times New Roman" pitchFamily="18" charset="0"/>
              </a:rPr>
              <a:t>Allow SACOs and Command team reps to input information about a member to avoid paperwork being lost or members not providing a complete history .  When inputting a member's information, background and history can also be uploaded for the SACC counselors rather than relying solely on the members to bring the paperwork to the SACC. </a:t>
            </a:r>
          </a:p>
          <a:p>
            <a:pPr eaLnBrk="1" hangingPunct="1"/>
            <a:endParaRPr lang="en-US" dirty="0" smtClean="0">
              <a:latin typeface="Times New Roman" pitchFamily="18" charset="0"/>
            </a:endParaRPr>
          </a:p>
          <a:p>
            <a:pPr eaLnBrk="1" hangingPunct="1"/>
            <a:r>
              <a:rPr lang="en-US" dirty="0" smtClean="0">
                <a:latin typeface="Times New Roman" pitchFamily="18" charset="0"/>
              </a:rPr>
              <a:t>Currently, about half of the SACCs are accredited by the Commission on Accreditation of Rehabilitation Facilities.  However, MF is reviewing certification across the Marine Corps to determine a process to standardize accreditation.  Also, on the AIRS checklist there is a section concerning SACCs which can be potentially utilized to complete an inspection.</a:t>
            </a:r>
          </a:p>
          <a:p>
            <a:pPr eaLnBrk="1" hangingPunct="1"/>
            <a:endParaRPr lang="en-US" dirty="0" smtClean="0">
              <a:latin typeface="Times New Roman" pitchFamily="18" charset="0"/>
            </a:endParaRPr>
          </a:p>
          <a:p>
            <a:pPr eaLnBrk="1" hangingPunct="1"/>
            <a:r>
              <a:rPr lang="en-US" dirty="0" smtClean="0">
                <a:latin typeface="Times New Roman" pitchFamily="18" charset="0"/>
              </a:rPr>
              <a:t>(Page 1-3, paragraph 2e) The newest MCO explains that MCCS Directors shall establish a SACC under the supervision of Behavioral Health.  </a:t>
            </a:r>
          </a:p>
          <a:p>
            <a:pPr eaLnBrk="1" hangingPunct="1"/>
            <a:r>
              <a:rPr lang="en-US" dirty="0" smtClean="0">
                <a:latin typeface="Times New Roman" pitchFamily="18" charset="0"/>
              </a:rPr>
              <a:t>(Page 1-6, paragraph 2h) </a:t>
            </a:r>
            <a:r>
              <a:rPr lang="en-US" dirty="0" smtClean="0"/>
              <a:t>The SACC Director reports directly to the Behavioral Health Programs Director.  </a:t>
            </a:r>
          </a:p>
          <a:p>
            <a:pPr eaLnBrk="1" hangingPunct="1"/>
            <a:r>
              <a:rPr lang="en-US" dirty="0" smtClean="0"/>
              <a:t>(Page 1-7, paragraph 2h, 10).  MCO says the SACC Directors will "[p]</a:t>
            </a:r>
            <a:r>
              <a:rPr lang="en-US" dirty="0" err="1" smtClean="0"/>
              <a:t>rovide</a:t>
            </a:r>
            <a:r>
              <a:rPr lang="en-US" dirty="0" smtClean="0"/>
              <a:t> administrative and clinical supervision and ongoing training to counselors to ensure quality services are provided in accordance with current policy." </a:t>
            </a:r>
            <a:endParaRPr lang="en-US" dirty="0" smtClean="0">
              <a:latin typeface="Times New Roman" pitchFamily="18" charset="0"/>
            </a:endParaRPr>
          </a:p>
        </p:txBody>
      </p:sp>
      <p:sp>
        <p:nvSpPr>
          <p:cNvPr id="48132" name="Slide Number Placeholder 3"/>
          <p:cNvSpPr>
            <a:spLocks noGrp="1"/>
          </p:cNvSpPr>
          <p:nvPr>
            <p:ph type="sldNum" sz="quarter" idx="5"/>
          </p:nvPr>
        </p:nvSpPr>
        <p:spPr/>
        <p:txBody>
          <a:bodyPr/>
          <a:lstStyle/>
          <a:p>
            <a:pPr>
              <a:defRPr/>
            </a:pPr>
            <a:fld id="{45CD1E2C-BA89-4D31-9F2A-41B76CD97BCB}" type="slidenum">
              <a:rPr lang="en-US" smtClean="0"/>
              <a:pPr>
                <a:defRPr/>
              </a:pPr>
              <a:t>18</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869950" y="3643313"/>
            <a:ext cx="5184775" cy="4195762"/>
          </a:xfrm>
          <a:noFill/>
          <a:ln/>
        </p:spPr>
        <p:txBody>
          <a:bodyPr/>
          <a:lstStyle/>
          <a:p>
            <a:pPr eaLnBrk="1" hangingPunct="1"/>
            <a:r>
              <a:rPr lang="en-US" dirty="0" smtClean="0">
                <a:latin typeface="Times New Roman" pitchFamily="18" charset="0"/>
              </a:rPr>
              <a:t>Ensure all SSNs and other identifying information be adequately entered into ADMITS</a:t>
            </a:r>
          </a:p>
          <a:p>
            <a:pPr eaLnBrk="1" hangingPunct="1"/>
            <a:endParaRPr lang="en-US" sz="800" dirty="0" smtClean="0">
              <a:latin typeface="Times New Roman" pitchFamily="18" charset="0"/>
            </a:endParaRPr>
          </a:p>
          <a:p>
            <a:pPr eaLnBrk="1" hangingPunct="1"/>
            <a:r>
              <a:rPr lang="en-US" dirty="0" smtClean="0">
                <a:latin typeface="Times New Roman" pitchFamily="18" charset="0"/>
              </a:rPr>
              <a:t>Allow SACOs and Command team reps to input information about a member to avoid paperwork being lost or members not providing a complete history .  When inputting a member's information, background and history can also be uploaded for the SACC counselors rather than relying solely on the members to bring the paperwork to the SACC. </a:t>
            </a:r>
          </a:p>
          <a:p>
            <a:pPr eaLnBrk="1" hangingPunct="1"/>
            <a:r>
              <a:rPr lang="en-US" dirty="0" smtClean="0">
                <a:latin typeface="Times New Roman" pitchFamily="18" charset="0"/>
              </a:rPr>
              <a:t>Information a SACO and Command Team are able to access is minimal.  Can be used as a tool by the command to monitor member’s appointments, too.</a:t>
            </a:r>
          </a:p>
          <a:p>
            <a:pPr eaLnBrk="1" hangingPunct="1"/>
            <a:r>
              <a:rPr lang="en-US" dirty="0" smtClean="0">
                <a:latin typeface="Times New Roman" pitchFamily="18" charset="0"/>
              </a:rPr>
              <a:t>That system can cross-reference with other Marine Corps data bases for accuracy. </a:t>
            </a:r>
          </a:p>
          <a:p>
            <a:pPr eaLnBrk="1" hangingPunct="1"/>
            <a:r>
              <a:rPr lang="en-US" dirty="0" smtClean="0">
                <a:latin typeface="Times New Roman" pitchFamily="18" charset="0"/>
              </a:rPr>
              <a:t>The SACC query the NCIS data base for DUI’s and alcohol related incidents and track those individuals through screening with the command.  SACC would be responsible to pull blotters, etc. and open up cases in an effort to proactively track members needing screening.  This would also allow for SACC to track members if they transfer from a command.  SACCs can pass information to another SACC.</a:t>
            </a:r>
          </a:p>
          <a:p>
            <a:pPr eaLnBrk="1" hangingPunct="1"/>
            <a:r>
              <a:rPr lang="en-US" dirty="0" smtClean="0">
                <a:latin typeface="Times New Roman" pitchFamily="18" charset="0"/>
              </a:rPr>
              <a:t>The SACC will report the information and contact with the member’s command on a weekly basis.  </a:t>
            </a:r>
          </a:p>
          <a:p>
            <a:pPr eaLnBrk="1" hangingPunct="1"/>
            <a:endParaRPr lang="en-US" dirty="0" smtClean="0">
              <a:latin typeface="Times New Roman" pitchFamily="18" charset="0"/>
            </a:endParaRPr>
          </a:p>
          <a:p>
            <a:pPr eaLnBrk="1" hangingPunct="1"/>
            <a:endParaRPr lang="en-US" dirty="0" smtClean="0">
              <a:latin typeface="Times New Roman" pitchFamily="18" charset="0"/>
            </a:endParaRPr>
          </a:p>
        </p:txBody>
      </p:sp>
      <p:sp>
        <p:nvSpPr>
          <p:cNvPr id="48132" name="Slide Number Placeholder 3"/>
          <p:cNvSpPr>
            <a:spLocks noGrp="1"/>
          </p:cNvSpPr>
          <p:nvPr>
            <p:ph type="sldNum" sz="quarter" idx="5"/>
          </p:nvPr>
        </p:nvSpPr>
        <p:spPr/>
        <p:txBody>
          <a:bodyPr/>
          <a:lstStyle/>
          <a:p>
            <a:pPr>
              <a:defRPr/>
            </a:pPr>
            <a:fld id="{45CD1E2C-BA89-4D31-9F2A-41B76CD97BCB}" type="slidenum">
              <a:rPr lang="en-US" smtClean="0"/>
              <a:pPr>
                <a:defRPr/>
              </a:pPr>
              <a:t>19</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xfrm>
            <a:off x="831850" y="3748087"/>
            <a:ext cx="5184775" cy="4833937"/>
          </a:xfrm>
          <a:noFill/>
          <a:ln/>
        </p:spPr>
        <p:txBody>
          <a:bodyPr/>
          <a:lstStyle/>
          <a:p>
            <a:pPr eaLnBrk="1" hangingPunct="1"/>
            <a:endParaRPr lang="en-US" sz="800" dirty="0" smtClean="0">
              <a:latin typeface="Times New Roman" pitchFamily="18" charset="0"/>
            </a:endParaRPr>
          </a:p>
          <a:p>
            <a:pPr eaLnBrk="1" hangingPunct="1"/>
            <a:endParaRPr lang="en-US" sz="800" dirty="0" smtClean="0">
              <a:latin typeface="Times New Roman" pitchFamily="18" charset="0"/>
            </a:endParaRPr>
          </a:p>
          <a:p>
            <a:pPr eaLnBrk="1" hangingPunct="1"/>
            <a:r>
              <a:rPr lang="en-US" dirty="0" smtClean="0">
                <a:latin typeface="Times New Roman" pitchFamily="18" charset="0"/>
              </a:rPr>
              <a:t>Currently, the units (specifically the SACOs) are responsible for after care for members.  With the high rate of recidivism, it is difficult for a newly or undertrained SACO to manage.  Allow the SACCs the staffing to undertake this mission.</a:t>
            </a:r>
          </a:p>
          <a:p>
            <a:pPr eaLnBrk="1" hangingPunct="1"/>
            <a:endParaRPr lang="en-US" sz="800" dirty="0" smtClean="0">
              <a:latin typeface="Times New Roman" pitchFamily="18" charset="0"/>
            </a:endParaRPr>
          </a:p>
          <a:p>
            <a:pPr eaLnBrk="1" hangingPunct="1"/>
            <a:r>
              <a:rPr lang="en-US" dirty="0" smtClean="0">
                <a:latin typeface="Times New Roman" pitchFamily="18" charset="0"/>
              </a:rPr>
              <a:t>Marines still view requesting assistance for substance abuse as a stigma and are unwilling to do it.  Substance Abuse spearhead more training to help take the stigma out of reporting substance abuse and  have higher leadership encourage Marines and Sailors to seek help at the earliest signs of potential problems.  There may be less instances of leaders at all levels reluctant to send their people for help.</a:t>
            </a:r>
          </a:p>
          <a:p>
            <a:pPr eaLnBrk="1" hangingPunct="1"/>
            <a:endParaRPr lang="en-US" dirty="0" smtClean="0">
              <a:latin typeface="Times New Roman" pitchFamily="18" charset="0"/>
            </a:endParaRPr>
          </a:p>
        </p:txBody>
      </p:sp>
      <p:sp>
        <p:nvSpPr>
          <p:cNvPr id="49156" name="Slide Number Placeholder 3"/>
          <p:cNvSpPr>
            <a:spLocks noGrp="1"/>
          </p:cNvSpPr>
          <p:nvPr>
            <p:ph type="sldNum" sz="quarter" idx="5"/>
          </p:nvPr>
        </p:nvSpPr>
        <p:spPr/>
        <p:txBody>
          <a:bodyPr/>
          <a:lstStyle/>
          <a:p>
            <a:pPr>
              <a:defRPr/>
            </a:pPr>
            <a:fld id="{25D5BEEA-5B94-411B-8158-14938CD7313B}" type="slidenum">
              <a:rPr lang="en-US" smtClean="0"/>
              <a:pPr>
                <a:defRPr/>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Officer DUIs</a:t>
            </a:r>
            <a:endParaRPr lang="en-US" dirty="0"/>
          </a:p>
        </p:txBody>
      </p:sp>
      <p:sp>
        <p:nvSpPr>
          <p:cNvPr id="4" name="Slide Number Placeholder 3"/>
          <p:cNvSpPr>
            <a:spLocks noGrp="1"/>
          </p:cNvSpPr>
          <p:nvPr>
            <p:ph type="sldNum" sz="quarter" idx="10"/>
          </p:nvPr>
        </p:nvSpPr>
        <p:spPr/>
        <p:txBody>
          <a:bodyPr/>
          <a:lstStyle/>
          <a:p>
            <a:pPr>
              <a:defRPr/>
            </a:pPr>
            <a:fld id="{89B7BDB7-38C1-4490-9555-081A0D0207DF}"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7575" y="3900488"/>
            <a:ext cx="5184775" cy="4195762"/>
          </a:xfrm>
        </p:spPr>
        <p:txBody>
          <a:bodyPr>
            <a:normAutofit/>
          </a:bodyPr>
          <a:lstStyle/>
          <a:p>
            <a:r>
              <a:rPr lang="en-US" dirty="0" smtClean="0">
                <a:latin typeface="Times New Roman" pitchFamily="18" charset="0"/>
              </a:rPr>
              <a:t>SACOs can meet monthly with the Drug Reduction Specialist (works in the SACC) for their monthly UA.  While there, the SACOs can receive guidance on new directives as well as give feedback to one another for *best practices* advice and  to the SACC on potential issues within the units. </a:t>
            </a:r>
          </a:p>
          <a:p>
            <a:endParaRPr lang="en-US" dirty="0"/>
          </a:p>
        </p:txBody>
      </p:sp>
      <p:sp>
        <p:nvSpPr>
          <p:cNvPr id="4" name="Slide Number Placeholder 3"/>
          <p:cNvSpPr>
            <a:spLocks noGrp="1"/>
          </p:cNvSpPr>
          <p:nvPr>
            <p:ph type="sldNum" sz="quarter" idx="10"/>
          </p:nvPr>
        </p:nvSpPr>
        <p:spPr/>
        <p:txBody>
          <a:bodyPr/>
          <a:lstStyle/>
          <a:p>
            <a:pPr>
              <a:defRPr/>
            </a:pPr>
            <a:fld id="{89B7BDB7-38C1-4490-9555-081A0D0207DF}" type="slidenum">
              <a:rPr lang="en-US" smtClean="0"/>
              <a:pPr>
                <a:defRPr/>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lIns="92663" tIns="46332" rIns="92663" bIns="46332"/>
          <a:lstStyle/>
          <a:p>
            <a:pPr eaLnBrk="1" hangingPunct="1">
              <a:buFontTx/>
              <a:buChar char="•"/>
            </a:pPr>
            <a:endParaRPr lang="en-US" sz="8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917575" y="3748088"/>
            <a:ext cx="5184775" cy="4195762"/>
          </a:xfrm>
          <a:noFill/>
          <a:ln/>
        </p:spPr>
        <p:txBody>
          <a:bodyPr/>
          <a:lstStyle/>
          <a:p>
            <a:pPr eaLnBrk="1" hangingPunct="1">
              <a:spcBef>
                <a:spcPct val="0"/>
              </a:spcBef>
            </a:pPr>
            <a:endParaRPr lang="en-US" sz="1400"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3F7334AD-CB74-4F2E-A622-320AB91E89CC}" type="slidenum">
              <a:rPr lang="en-US" smtClean="0"/>
              <a:pPr>
                <a:defRPr/>
              </a:pPr>
              <a:t>4</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B7BDB7-38C1-4490-9555-081A0D0207DF}"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917575" y="3748088"/>
            <a:ext cx="5184775" cy="4195762"/>
          </a:xfrm>
          <a:noFill/>
          <a:ln/>
        </p:spPr>
        <p:txBody>
          <a:bodyPr/>
          <a:lstStyle/>
          <a:p>
            <a:pPr eaLnBrk="1" hangingPunct="1">
              <a:spcBef>
                <a:spcPct val="0"/>
              </a:spcBef>
            </a:pPr>
            <a:endParaRPr lang="en-US" sz="140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3F7334AD-CB74-4F2E-A622-320AB91E89CC}" type="slidenum">
              <a:rPr lang="en-US" smtClean="0"/>
              <a:pPr>
                <a:defRPr/>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dirty="0" smtClean="0">
                <a:latin typeface="Times New Roman" pitchFamily="18" charset="0"/>
              </a:rPr>
              <a:t>ADMITS is a legacy system in use by the Navy.</a:t>
            </a:r>
          </a:p>
          <a:p>
            <a:r>
              <a:rPr lang="en-US" dirty="0" smtClean="0">
                <a:latin typeface="Times New Roman" pitchFamily="18" charset="0"/>
              </a:rPr>
              <a:t>The Marine Corps recently started to use the system in an effort to have all SACCs in the same database.</a:t>
            </a:r>
          </a:p>
          <a:p>
            <a:endParaRPr lang="en-US" dirty="0" smtClean="0">
              <a:latin typeface="Times New Roman" pitchFamily="18" charset="0"/>
            </a:endParaRPr>
          </a:p>
          <a:p>
            <a:r>
              <a:rPr lang="en-US" dirty="0" smtClean="0">
                <a:latin typeface="Times New Roman" pitchFamily="18" charset="0"/>
              </a:rPr>
              <a:t>CLEOC is a system in use by the Marine Corps and NCIS. </a:t>
            </a:r>
            <a:r>
              <a:rPr lang="en-US" dirty="0" smtClean="0"/>
              <a:t>It was released as a complete rewrite of the Marine Corps Incident-Based Reporting System (MCIBRS). </a:t>
            </a:r>
          </a:p>
          <a:p>
            <a:r>
              <a:rPr lang="en-US" dirty="0" smtClean="0">
                <a:latin typeface="Times New Roman" pitchFamily="18" charset="0"/>
              </a:rPr>
              <a:t>The Army and Air Force use COPS.</a:t>
            </a:r>
          </a:p>
        </p:txBody>
      </p:sp>
      <p:sp>
        <p:nvSpPr>
          <p:cNvPr id="4" name="Slide Number Placeholder 3"/>
          <p:cNvSpPr>
            <a:spLocks noGrp="1"/>
          </p:cNvSpPr>
          <p:nvPr>
            <p:ph type="sldNum" sz="quarter" idx="5"/>
          </p:nvPr>
        </p:nvSpPr>
        <p:spPr/>
        <p:txBody>
          <a:bodyPr/>
          <a:lstStyle/>
          <a:p>
            <a:pPr>
              <a:defRPr/>
            </a:pPr>
            <a:fld id="{D1121091-0ADC-47BD-A300-0AFA7E18EDCB}" type="slidenum">
              <a:rPr lang="en-US" smtClean="0"/>
              <a:pPr>
                <a:defRPr/>
              </a:pPr>
              <a:t>7</a:t>
            </a:fld>
            <a:endParaRPr lang="en-US" dirty="0"/>
          </a:p>
        </p:txBody>
      </p:sp>
      <p:sp>
        <p:nvSpPr>
          <p:cNvPr id="5" name="Rectangle 4"/>
          <p:cNvSpPr/>
          <p:nvPr/>
        </p:nvSpPr>
        <p:spPr>
          <a:xfrm>
            <a:off x="1009650" y="4143802"/>
            <a:ext cx="4257675" cy="338554"/>
          </a:xfrm>
          <a:prstGeom prst="rect">
            <a:avLst/>
          </a:prstGeom>
        </p:spPr>
        <p:txBody>
          <a:bodyPr wrap="square">
            <a:spAutoFit/>
          </a:bodyPr>
          <a:lstStyle/>
          <a:p>
            <a:pPr marL="342900" lvl="2" indent="-342900" eaLnBrk="0" hangingPunct="0">
              <a:spcBef>
                <a:spcPts val="0"/>
              </a:spcBef>
              <a:defRPr/>
            </a:pPr>
            <a:r>
              <a:rPr lang="en-US" sz="1600" b="0" kern="0" dirty="0" smtClean="0">
                <a:solidFill>
                  <a:schemeClr val="tx1"/>
                </a:solidFill>
              </a:rPr>
              <a:t>Not cross-referenced against MCTFS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dirty="0" smtClean="0">
                <a:latin typeface="Times New Roman" pitchFamily="18" charset="0"/>
              </a:rPr>
              <a:t>The data was taken from the last 3 FY</a:t>
            </a:r>
          </a:p>
          <a:p>
            <a:endParaRPr lang="en-US" dirty="0" smtClean="0">
              <a:latin typeface="Times New Roman" pitchFamily="18" charset="0"/>
            </a:endParaRPr>
          </a:p>
          <a:p>
            <a:r>
              <a:rPr lang="en-US" dirty="0" smtClean="0">
                <a:latin typeface="Times New Roman" pitchFamily="18" charset="0"/>
              </a:rPr>
              <a:t>ADMITS was recently introduced to the SACCs.  Prior to 2009, many SACCs had their own databases used to track their information.  Following a hand audit in 2009, the SACCs were directed to use ADMITS.</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D9AB9728-8AF7-45E5-A723-37766FD12149}"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n-US" dirty="0" smtClean="0">
                <a:latin typeface="Times New Roman" pitchFamily="18" charset="0"/>
              </a:rPr>
              <a:t>ADMITS became mandatory for all SACCs in 2009 following a hand audit that showed SACCs were not reporting their numbers correctly. The hand audit revealed 6400 records SHOULD HAVE been in the system, but there were only 5500 entered.  Behavioral Health decided the SACCs needed to be more uniform in their reporting and mandated use of ADMITS in 2009.</a:t>
            </a:r>
          </a:p>
          <a:p>
            <a:endParaRPr lang="en-US" dirty="0" smtClean="0">
              <a:latin typeface="Times New Roman" pitchFamily="18" charset="0"/>
            </a:endParaRPr>
          </a:p>
          <a:p>
            <a:r>
              <a:rPr lang="en-US" dirty="0" smtClean="0">
                <a:latin typeface="Times New Roman" pitchFamily="18" charset="0"/>
              </a:rPr>
              <a:t>Statements made by a Marine to a substance abuse counselor are not privileged.  Any statements made by a Marine to a substance abuse counselor could be used against that Marine in a court of law.  The only limitations would be those under the privacy act that guard against the release of such information to non-official sources.</a:t>
            </a:r>
          </a:p>
          <a:p>
            <a:r>
              <a:rPr lang="en-US" dirty="0" smtClean="0">
                <a:latin typeface="Times New Roman" pitchFamily="18" charset="0"/>
              </a:rPr>
              <a:t> </a:t>
            </a:r>
          </a:p>
          <a:p>
            <a:r>
              <a:rPr lang="en-US" dirty="0" smtClean="0">
                <a:latin typeface="Times New Roman" pitchFamily="18" charset="0"/>
              </a:rPr>
              <a:t>Generally, if properly subpoenaed and/or ordered by the court, the information would be releasable.  The only possible exception would be if the counselor is also acting as a psychotherapist providing treatment to the Marine within the meaning of Military Rule of Evidence 513.   Many Marines do not want to be screened until legal issues are resolved.</a:t>
            </a:r>
          </a:p>
          <a:p>
            <a:endParaRPr lang="en-US" dirty="0" smtClean="0">
              <a:latin typeface="Times New Roman" pitchFamily="18" charset="0"/>
            </a:endParaRPr>
          </a:p>
        </p:txBody>
      </p:sp>
      <p:sp>
        <p:nvSpPr>
          <p:cNvPr id="4" name="Slide Number Placeholder 3"/>
          <p:cNvSpPr>
            <a:spLocks noGrp="1"/>
          </p:cNvSpPr>
          <p:nvPr>
            <p:ph type="sldNum" sz="quarter" idx="5"/>
          </p:nvPr>
        </p:nvSpPr>
        <p:spPr/>
        <p:txBody>
          <a:bodyPr/>
          <a:lstStyle/>
          <a:p>
            <a:pPr>
              <a:defRPr/>
            </a:pPr>
            <a:fld id="{55765D49-77E8-4F53-84D9-E13B9327DA90}"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slides with the *adjusted* information.  The yellow represents the new screening data which is an increase from the original numbers presented.</a:t>
            </a:r>
            <a:endParaRPr lang="en-US" dirty="0"/>
          </a:p>
        </p:txBody>
      </p:sp>
      <p:sp>
        <p:nvSpPr>
          <p:cNvPr id="4" name="Slide Number Placeholder 3"/>
          <p:cNvSpPr>
            <a:spLocks noGrp="1"/>
          </p:cNvSpPr>
          <p:nvPr>
            <p:ph type="sldNum" sz="quarter" idx="10"/>
          </p:nvPr>
        </p:nvSpPr>
        <p:spPr/>
        <p:txBody>
          <a:bodyPr/>
          <a:lstStyle/>
          <a:p>
            <a:pPr>
              <a:defRPr/>
            </a:pPr>
            <a:fld id="{89B7BDB7-38C1-4490-9555-081A0D0207DF}"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4"/>
          <p:cNvSpPr>
            <a:spLocks noGrp="1"/>
          </p:cNvSpPr>
          <p:nvPr>
            <p:ph type="sldNum" sz="quarter" idx="10"/>
          </p:nvPr>
        </p:nvSpPr>
        <p:spPr>
          <a:xfrm>
            <a:off x="8385175" y="6464300"/>
            <a:ext cx="712788" cy="393700"/>
          </a:xfrm>
          <a:prstGeom prst="rect">
            <a:avLst/>
          </a:prstGeom>
        </p:spPr>
        <p:txBody>
          <a:bodyPr/>
          <a:lstStyle>
            <a:lvl1pPr algn="ctr" eaLnBrk="0" hangingPunct="0">
              <a:defRPr sz="1400">
                <a:solidFill>
                  <a:schemeClr val="tx1"/>
                </a:solidFill>
                <a:latin typeface="Arial" pitchFamily="34" charset="0"/>
                <a:cs typeface="Arial" pitchFamily="34" charset="0"/>
              </a:defRPr>
            </a:lvl1pPr>
          </a:lstStyle>
          <a:p>
            <a:pPr>
              <a:defRPr/>
            </a:pPr>
            <a:fld id="{C3BD2F67-BA1F-464C-BF97-31A1AE613CC3}" type="slidenum">
              <a:rPr lang="en-US"/>
              <a:pPr>
                <a:defRPr/>
              </a:pPr>
              <a:t>‹#›</a:t>
            </a:fld>
            <a:endParaRPr lang="en-US" dirty="0"/>
          </a:p>
        </p:txBody>
      </p:sp>
      <p:sp>
        <p:nvSpPr>
          <p:cNvPr id="5" name="Rectangle 4"/>
          <p:cNvSpPr/>
          <p:nvPr userDrawn="1"/>
        </p:nvSpPr>
        <p:spPr>
          <a:xfrm>
            <a:off x="0" y="1143000"/>
            <a:ext cx="9144000" cy="76200"/>
          </a:xfrm>
          <a:prstGeom prst="rect">
            <a:avLst/>
          </a:prstGeom>
          <a:solidFill>
            <a:srgbClr val="000066"/>
          </a:solidFill>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5" descr="S:\All IGMC Front Office\Seal of the IGMC\Seal-Official.gif"/>
          <p:cNvPicPr>
            <a:picLocks noChangeAspect="1" noChangeArrowheads="1"/>
          </p:cNvPicPr>
          <p:nvPr userDrawn="1"/>
        </p:nvPicPr>
        <p:blipFill>
          <a:blip r:embed="rId2" cstate="print"/>
          <a:srcRect/>
          <a:stretch>
            <a:fillRect/>
          </a:stretch>
        </p:blipFill>
        <p:spPr bwMode="auto">
          <a:xfrm>
            <a:off x="38100" y="0"/>
            <a:ext cx="1123950" cy="1125538"/>
          </a:xfrm>
          <a:prstGeom prst="rect">
            <a:avLst/>
          </a:prstGeom>
          <a:noFill/>
          <a:ln w="9525">
            <a:noFill/>
            <a:miter lim="800000"/>
            <a:headEnd/>
            <a:tailEnd/>
          </a:ln>
        </p:spPr>
      </p:pic>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6781800" cy="533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19150" y="203835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a:xfrm>
            <a:off x="8329613" y="6496050"/>
            <a:ext cx="2185987" cy="361950"/>
          </a:xfrm>
          <a:prstGeom prst="rect">
            <a:avLst/>
          </a:prstGeom>
        </p:spPr>
        <p:txBody>
          <a:bodyPr/>
          <a:lstStyle>
            <a:lvl1pPr algn="ctr" eaLnBrk="0" hangingPunct="0">
              <a:defRPr>
                <a:cs typeface="+mn-cs"/>
              </a:defRPr>
            </a:lvl1pPr>
          </a:lstStyle>
          <a:p>
            <a:pPr>
              <a:defRPr/>
            </a:pPr>
            <a:r>
              <a:rPr lang="en-US"/>
              <a:t>Slide </a:t>
            </a:r>
            <a:fld id="{AD2BA747-4605-458B-BB16-F69164A2538C}" type="slidenum">
              <a:rPr lang="en-US"/>
              <a:pPr>
                <a:defRPr/>
              </a:pPr>
              <a:t>‹#›</a:t>
            </a:fld>
            <a:endParaRPr lang="en-US"/>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210" r:id="rId1"/>
    <p:sldLayoutId id="2147485177" r:id="rId2"/>
    <p:sldLayoutId id="2147485213" r:id="rId3"/>
  </p:sldLayoutIdLst>
  <p:transition spd="slow"/>
  <p:hf hdr="0" ftr="0" dt="0"/>
  <p:txStyles>
    <p:titleStyle>
      <a:lvl1pPr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5pPr>
      <a:lvl6pPr marL="457200"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6pPr>
      <a:lvl7pPr marL="914400"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7pPr>
      <a:lvl8pPr marL="1371600"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8pPr>
      <a:lvl9pPr marL="1828800" algn="ctr" rtl="0" eaLnBrk="0" fontAlgn="base" hangingPunct="0">
        <a:spcBef>
          <a:spcPct val="0"/>
        </a:spcBef>
        <a:spcAft>
          <a:spcPct val="0"/>
        </a:spcAft>
        <a:defRPr sz="3200" b="1">
          <a:solidFill>
            <a:schemeClr val="bg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CE0027"/>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E0027"/>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CE0027"/>
        </a:buClr>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5pPr>
      <a:lvl6pPr marL="25146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6pPr>
      <a:lvl7pPr marL="29718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7pPr>
      <a:lvl8pPr marL="34290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8pPr>
      <a:lvl9pPr marL="3886200" indent="-228600" algn="l" rtl="0" eaLnBrk="0" fontAlgn="base" hangingPunct="0">
        <a:spcBef>
          <a:spcPct val="20000"/>
        </a:spcBef>
        <a:spcAft>
          <a:spcPct val="0"/>
        </a:spcAft>
        <a:buClr>
          <a:srgbClr val="CE0027"/>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Arial" charset="0"/>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Arial" charset="0"/>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Arial" charset="0"/>
                <a:cs typeface="+mn-cs"/>
              </a:defRPr>
            </a:lvl1pPr>
          </a:lstStyle>
          <a:p>
            <a:pPr>
              <a:defRPr/>
            </a:pPr>
            <a:fld id="{CE2550C2-942D-4255-87BB-2AD004E85DCE}" type="slidenum">
              <a:rPr lang="en-US"/>
              <a:pPr>
                <a:defRPr/>
              </a:pPr>
              <a:t>‹#›</a:t>
            </a:fld>
            <a:endParaRPr lang="en-US" dirty="0"/>
          </a:p>
        </p:txBody>
      </p:sp>
    </p:spTree>
  </p:cSld>
  <p:clrMap bg1="lt1" tx1="dk1" bg2="lt2" tx2="dk2" accent1="accent1" accent2="accent2" accent3="accent3" accent4="accent4" accent5="accent5" accent6="accent6" hlink="hlink" folHlink="folHlink"/>
  <p:transition spd="slow"/>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2390187" y="4283026"/>
            <a:ext cx="6493164" cy="98474"/>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0000"/>
              </a:solidFill>
              <a:effectLst/>
              <a:latin typeface="Arial" charset="0"/>
            </a:endParaRPr>
          </a:p>
        </p:txBody>
      </p:sp>
      <p:sp>
        <p:nvSpPr>
          <p:cNvPr id="2" name="Rectangle 1"/>
          <p:cNvSpPr/>
          <p:nvPr/>
        </p:nvSpPr>
        <p:spPr bwMode="auto">
          <a:xfrm>
            <a:off x="2568524" y="5810515"/>
            <a:ext cx="6114143" cy="830997"/>
          </a:xfrm>
          <a:prstGeom prst="rect">
            <a:avLst/>
          </a:prstGeom>
          <a:noFill/>
          <a:ln>
            <a:noFill/>
          </a:ln>
          <a:sp3d>
            <a:bevelT prst="relaxedInset"/>
          </a:sp3d>
        </p:spPr>
        <p:style>
          <a:lnRef idx="2">
            <a:schemeClr val="dk1"/>
          </a:lnRef>
          <a:fillRef idx="1">
            <a:schemeClr val="lt1"/>
          </a:fillRef>
          <a:effectRef idx="0">
            <a:schemeClr val="dk1"/>
          </a:effectRef>
          <a:fontRef idx="minor">
            <a:schemeClr val="dk1"/>
          </a:fontRef>
        </p:style>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fontAlgn="auto" hangingPunct="0">
              <a:spcBef>
                <a:spcPts val="0"/>
              </a:spcBef>
              <a:spcAft>
                <a:spcPts val="0"/>
              </a:spcAft>
              <a:defRPr/>
            </a:pPr>
            <a:r>
              <a:rPr lang="en-US" sz="2400" dirty="0">
                <a:ln w="11430"/>
                <a:solidFill>
                  <a:schemeClr val="tx1"/>
                </a:solidFill>
                <a:effectLst>
                  <a:outerShdw blurRad="50800" dist="39000" dir="5460000" algn="tl">
                    <a:srgbClr val="000000">
                      <a:alpha val="38000"/>
                    </a:srgbClr>
                  </a:outerShdw>
                </a:effectLst>
                <a:cs typeface="Arial" pitchFamily="34" charset="0"/>
              </a:rPr>
              <a:t>Office of the Inspector General </a:t>
            </a:r>
          </a:p>
          <a:p>
            <a:pPr algn="ctr" eaLnBrk="0" fontAlgn="auto" hangingPunct="0">
              <a:spcBef>
                <a:spcPts val="0"/>
              </a:spcBef>
              <a:spcAft>
                <a:spcPts val="0"/>
              </a:spcAft>
              <a:defRPr/>
            </a:pPr>
            <a:r>
              <a:rPr lang="en-US" sz="2400" dirty="0">
                <a:ln w="11430"/>
                <a:solidFill>
                  <a:schemeClr val="tx1"/>
                </a:solidFill>
                <a:effectLst>
                  <a:outerShdw blurRad="50800" dist="39000" dir="5460000" algn="tl">
                    <a:srgbClr val="000000">
                      <a:alpha val="38000"/>
                    </a:srgbClr>
                  </a:outerShdw>
                </a:effectLst>
                <a:cs typeface="Arial" pitchFamily="34" charset="0"/>
              </a:rPr>
              <a:t>U.S. Marine Corps</a:t>
            </a:r>
            <a:endParaRPr lang="en-US" sz="1800" dirty="0">
              <a:ln w="11430"/>
              <a:solidFill>
                <a:schemeClr val="tx1"/>
              </a:solidFill>
              <a:effectLst>
                <a:outerShdw blurRad="50800" dist="39000" dir="5460000" algn="tl">
                  <a:srgbClr val="000000">
                    <a:alpha val="38000"/>
                  </a:srgbClr>
                </a:outerShdw>
              </a:effectLst>
              <a:cs typeface="Arial" pitchFamily="34" charset="0"/>
            </a:endParaRPr>
          </a:p>
        </p:txBody>
      </p:sp>
      <p:grpSp>
        <p:nvGrpSpPr>
          <p:cNvPr id="13" name="Group 12"/>
          <p:cNvGrpSpPr/>
          <p:nvPr/>
        </p:nvGrpSpPr>
        <p:grpSpPr>
          <a:xfrm>
            <a:off x="-122238" y="0"/>
            <a:ext cx="2705101" cy="6858000"/>
            <a:chOff x="-122238" y="0"/>
            <a:chExt cx="2705101" cy="6858000"/>
          </a:xfrm>
        </p:grpSpPr>
        <p:sp>
          <p:nvSpPr>
            <p:cNvPr id="4" name="Rectangle 3"/>
            <p:cNvSpPr/>
            <p:nvPr/>
          </p:nvSpPr>
          <p:spPr bwMode="auto">
            <a:xfrm>
              <a:off x="239712" y="0"/>
              <a:ext cx="1981201" cy="6858000"/>
            </a:xfrm>
            <a:prstGeom prst="rect">
              <a:avLst/>
            </a:prstGeom>
            <a:solidFill>
              <a:srgbClr val="C00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en-US" dirty="0"/>
            </a:p>
          </p:txBody>
        </p:sp>
        <p:sp>
          <p:nvSpPr>
            <p:cNvPr id="5" name="Rectangle 4"/>
            <p:cNvSpPr/>
            <p:nvPr/>
          </p:nvSpPr>
          <p:spPr bwMode="auto">
            <a:xfrm>
              <a:off x="849312" y="0"/>
              <a:ext cx="762000" cy="6858000"/>
            </a:xfrm>
            <a:prstGeom prst="rect">
              <a:avLst/>
            </a:prstGeom>
            <a:solidFill>
              <a:srgbClr val="C00000"/>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auto" hangingPunct="0">
                <a:spcBef>
                  <a:spcPts val="0"/>
                </a:spcBef>
                <a:spcAft>
                  <a:spcPts val="0"/>
                </a:spcAft>
                <a:defRPr/>
              </a:pPr>
              <a:endParaRPr lang="en-US" dirty="0"/>
            </a:p>
          </p:txBody>
        </p:sp>
        <p:pic>
          <p:nvPicPr>
            <p:cNvPr id="6" name="Picture 16" descr="Seal-Official.gif"/>
            <p:cNvPicPr>
              <a:picLocks noChangeAspect="1"/>
            </p:cNvPicPr>
            <p:nvPr/>
          </p:nvPicPr>
          <p:blipFill>
            <a:blip r:embed="rId2" cstate="print"/>
            <a:srcRect/>
            <a:stretch>
              <a:fillRect/>
            </a:stretch>
          </p:blipFill>
          <p:spPr bwMode="auto">
            <a:xfrm>
              <a:off x="-122238" y="533400"/>
              <a:ext cx="2705101" cy="2709863"/>
            </a:xfrm>
            <a:prstGeom prst="rect">
              <a:avLst/>
            </a:prstGeom>
            <a:noFill/>
            <a:ln w="9525">
              <a:noFill/>
              <a:miter lim="800000"/>
              <a:headEnd/>
              <a:tailEnd/>
            </a:ln>
          </p:spPr>
        </p:pic>
      </p:grpSp>
      <p:sp>
        <p:nvSpPr>
          <p:cNvPr id="7" name="Rectangle 6"/>
          <p:cNvSpPr/>
          <p:nvPr/>
        </p:nvSpPr>
        <p:spPr>
          <a:xfrm>
            <a:off x="2663692" y="181374"/>
            <a:ext cx="6048847" cy="1323439"/>
          </a:xfrm>
          <a:prstGeom prst="rect">
            <a:avLst/>
          </a:prstGeom>
          <a:noFill/>
          <a:ln>
            <a:noFill/>
          </a:ln>
          <a:sp3d>
            <a:bevelT prst="relaxedInset"/>
          </a:sp3d>
        </p:spPr>
        <p:style>
          <a:lnRef idx="2">
            <a:schemeClr val="dk1"/>
          </a:lnRef>
          <a:fillRef idx="1">
            <a:schemeClr val="lt1"/>
          </a:fillRef>
          <a:effectRef idx="0">
            <a:schemeClr val="dk1"/>
          </a:effectRef>
          <a:fontRef idx="minor">
            <a:schemeClr val="dk1"/>
          </a:fontRef>
        </p:style>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000" dirty="0">
                <a:ln w="11430"/>
                <a:solidFill>
                  <a:sysClr val="windowText" lastClr="000000"/>
                </a:solidFill>
                <a:effectLst>
                  <a:outerShdw blurRad="50800" dist="39000" dir="5460000" algn="tl">
                    <a:srgbClr val="000000">
                      <a:alpha val="38000"/>
                    </a:srgbClr>
                  </a:outerShdw>
                </a:effectLst>
              </a:rPr>
              <a:t>25th Executive Force </a:t>
            </a:r>
          </a:p>
          <a:p>
            <a:pPr algn="ctr">
              <a:defRPr/>
            </a:pPr>
            <a:r>
              <a:rPr lang="en-US" sz="4000" dirty="0">
                <a:ln w="11430"/>
                <a:solidFill>
                  <a:sysClr val="windowText" lastClr="000000"/>
                </a:solidFill>
                <a:effectLst>
                  <a:outerShdw blurRad="50800" dist="39000" dir="5460000" algn="tl">
                    <a:srgbClr val="000000">
                      <a:alpha val="38000"/>
                    </a:srgbClr>
                  </a:outerShdw>
                </a:effectLst>
              </a:rPr>
              <a:t>Protection Board</a:t>
            </a:r>
          </a:p>
        </p:txBody>
      </p:sp>
      <p:sp>
        <p:nvSpPr>
          <p:cNvPr id="8" name="TextBox 14"/>
          <p:cNvSpPr txBox="1">
            <a:spLocks noChangeArrowheads="1"/>
          </p:cNvSpPr>
          <p:nvPr/>
        </p:nvSpPr>
        <p:spPr bwMode="auto">
          <a:xfrm>
            <a:off x="2407547" y="2869191"/>
            <a:ext cx="6561137" cy="1384995"/>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dirty="0">
                <a:ln w="11430"/>
                <a:effectLst>
                  <a:outerShdw blurRad="50800" dist="39000" dir="5460000" algn="tl">
                    <a:srgbClr val="000000">
                      <a:alpha val="38000"/>
                    </a:srgbClr>
                  </a:outerShdw>
                </a:effectLst>
              </a:rPr>
              <a:t>Alcohol Related </a:t>
            </a:r>
            <a:r>
              <a:rPr lang="en-US" sz="2800" dirty="0" smtClean="0">
                <a:ln w="11430"/>
                <a:effectLst>
                  <a:outerShdw blurRad="50800" dist="39000" dir="5460000" algn="tl">
                    <a:srgbClr val="000000">
                      <a:alpha val="38000"/>
                    </a:srgbClr>
                  </a:outerShdw>
                </a:effectLst>
              </a:rPr>
              <a:t>Incident Screening </a:t>
            </a:r>
            <a:endParaRPr lang="en-US" sz="2800" dirty="0">
              <a:ln w="11430"/>
              <a:effectLst>
                <a:outerShdw blurRad="50800" dist="39000" dir="5460000" algn="tl">
                  <a:srgbClr val="000000">
                    <a:alpha val="38000"/>
                  </a:srgbClr>
                </a:outerShdw>
              </a:effectLst>
            </a:endParaRPr>
          </a:p>
          <a:p>
            <a:pPr algn="ctr"/>
            <a:r>
              <a:rPr lang="en-US" sz="2800" dirty="0">
                <a:ln w="11430"/>
                <a:effectLst>
                  <a:outerShdw blurRad="50800" dist="39000" dir="5460000" algn="tl">
                    <a:srgbClr val="000000">
                      <a:alpha val="38000"/>
                    </a:srgbClr>
                  </a:outerShdw>
                </a:effectLst>
              </a:rPr>
              <a:t>Inspector General </a:t>
            </a:r>
          </a:p>
          <a:p>
            <a:pPr algn="ctr"/>
            <a:r>
              <a:rPr lang="en-US" sz="2800" dirty="0">
                <a:ln w="11430"/>
                <a:effectLst>
                  <a:outerShdw blurRad="50800" dist="39000" dir="5460000" algn="tl">
                    <a:srgbClr val="000000">
                      <a:alpha val="38000"/>
                    </a:srgbClr>
                  </a:outerShdw>
                </a:effectLst>
              </a:rPr>
              <a:t>Assessment Overview</a:t>
            </a:r>
          </a:p>
        </p:txBody>
      </p:sp>
      <p:sp>
        <p:nvSpPr>
          <p:cNvPr id="11" name="Rectangle 10"/>
          <p:cNvSpPr/>
          <p:nvPr/>
        </p:nvSpPr>
        <p:spPr bwMode="auto">
          <a:xfrm>
            <a:off x="2407547" y="2769105"/>
            <a:ext cx="6493164" cy="98474"/>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0000"/>
              </a:solidFill>
              <a:effectLst/>
              <a:latin typeface="Arial" charset="0"/>
            </a:endParaRPr>
          </a:p>
        </p:txBody>
      </p:sp>
    </p:spTree>
    <p:extLst>
      <p:ext uri="{BB962C8B-B14F-4D97-AF65-F5344CB8AC3E}">
        <p14:creationId xmlns="" xmlns:p14="http://schemas.microsoft.com/office/powerpoint/2010/main" val="2038994748"/>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C3BD2F67-BA1F-464C-BF97-31A1AE613CC3}" type="slidenum">
              <a:rPr lang="en-US" smtClean="0"/>
              <a:pPr>
                <a:defRPr/>
              </a:pPr>
              <a:t>10</a:t>
            </a:fld>
            <a:endParaRPr lang="en-US" dirty="0"/>
          </a:p>
        </p:txBody>
      </p:sp>
      <p:graphicFrame>
        <p:nvGraphicFramePr>
          <p:cNvPr id="3" name="Content Placeholder 5"/>
          <p:cNvGraphicFramePr>
            <a:graphicFrameLocks noGrp="1"/>
          </p:cNvGraphicFramePr>
          <p:nvPr/>
        </p:nvGraphicFramePr>
        <p:xfrm>
          <a:off x="830734" y="2204566"/>
          <a:ext cx="7112000" cy="3608387"/>
        </p:xfrm>
        <a:graphic>
          <a:graphicData uri="http://schemas.openxmlformats.org/presentationml/2006/ole">
            <p:oleObj spid="_x0000_s62471" name="Worksheet" r:id="rId4" imgW="7115175" imgH="3609975" progId="Excel.Sheet.8">
              <p:embed/>
            </p:oleObj>
          </a:graphicData>
        </a:graphic>
      </p:graphicFrame>
      <p:sp>
        <p:nvSpPr>
          <p:cNvPr id="4" name="TextBox 7"/>
          <p:cNvSpPr txBox="1">
            <a:spLocks noChangeArrowheads="1"/>
          </p:cNvSpPr>
          <p:nvPr/>
        </p:nvSpPr>
        <p:spPr bwMode="auto">
          <a:xfrm>
            <a:off x="2905083" y="1485773"/>
            <a:ext cx="3505200" cy="584200"/>
          </a:xfrm>
          <a:prstGeom prst="rect">
            <a:avLst/>
          </a:prstGeom>
          <a:noFill/>
          <a:ln w="9525">
            <a:noFill/>
            <a:miter lim="800000"/>
            <a:headEnd/>
            <a:tailEnd/>
          </a:ln>
        </p:spPr>
        <p:txBody>
          <a:bodyPr>
            <a:spAutoFit/>
          </a:bodyPr>
          <a:lstStyle/>
          <a:p>
            <a:r>
              <a:rPr lang="en-US" dirty="0"/>
              <a:t>Enlisted Trends</a:t>
            </a:r>
          </a:p>
        </p:txBody>
      </p:sp>
      <p:sp>
        <p:nvSpPr>
          <p:cNvPr id="5" name="Rectangle 4"/>
          <p:cNvSpPr/>
          <p:nvPr/>
        </p:nvSpPr>
        <p:spPr>
          <a:xfrm>
            <a:off x="1401034" y="170544"/>
            <a:ext cx="7023100" cy="769441"/>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4400" dirty="0">
                <a:ln w="11430"/>
                <a:solidFill>
                  <a:schemeClr val="tx1"/>
                </a:solidFill>
                <a:effectLst>
                  <a:outerShdw blurRad="50800" dist="39000" dir="5460000" algn="tl">
                    <a:srgbClr val="000000">
                      <a:alpha val="38000"/>
                    </a:srgbClr>
                  </a:outerShdw>
                </a:effectLst>
                <a:latin typeface="+mj-lt"/>
              </a:rPr>
              <a:t>Revised Screening </a:t>
            </a:r>
            <a:r>
              <a:rPr lang="en-US" sz="4400" dirty="0" smtClean="0">
                <a:ln w="11430"/>
                <a:solidFill>
                  <a:schemeClr val="tx1"/>
                </a:solidFill>
                <a:effectLst>
                  <a:outerShdw blurRad="50800" dist="39000" dir="5460000" algn="tl">
                    <a:srgbClr val="000000">
                      <a:alpha val="38000"/>
                    </a:srgbClr>
                  </a:outerShdw>
                </a:effectLst>
                <a:latin typeface="+mj-lt"/>
              </a:rPr>
              <a:t>Data</a:t>
            </a:r>
            <a:endParaRPr lang="en-US" sz="4400" dirty="0">
              <a:ln w="11430"/>
              <a:solidFill>
                <a:schemeClr val="tx1"/>
              </a:solidFill>
              <a:effectLst>
                <a:outerShdw blurRad="50800" dist="39000" dir="5460000" algn="tl">
                  <a:srgbClr val="000000">
                    <a:alpha val="38000"/>
                  </a:srgbClr>
                </a:outerShdw>
              </a:effectLst>
              <a:latin typeface="+mj-lt"/>
            </a:endParaRPr>
          </a:p>
        </p:txBody>
      </p:sp>
      <p:sp>
        <p:nvSpPr>
          <p:cNvPr id="6" name="Rectangle 5"/>
          <p:cNvSpPr/>
          <p:nvPr/>
        </p:nvSpPr>
        <p:spPr>
          <a:xfrm>
            <a:off x="543209" y="5860681"/>
            <a:ext cx="8356349" cy="523220"/>
          </a:xfrm>
          <a:prstGeom prst="rect">
            <a:avLst/>
          </a:prstGeom>
        </p:spPr>
        <p:txBody>
          <a:bodyPr wrap="square">
            <a:spAutoFit/>
          </a:bodyPr>
          <a:lstStyle/>
          <a:p>
            <a:pPr>
              <a:defRPr/>
            </a:pPr>
            <a:r>
              <a:rPr lang="en-US" sz="2800" dirty="0" smtClean="0">
                <a:solidFill>
                  <a:schemeClr val="tx1"/>
                </a:solidFill>
              </a:rPr>
              <a:t>Screenings for Current FY &amp; Two Years Forward</a:t>
            </a:r>
            <a:endParaRPr lang="en-US" sz="2800" dirty="0">
              <a:solidFill>
                <a:schemeClr val="tx1"/>
              </a:solidFill>
            </a:endParaRPr>
          </a:p>
        </p:txBody>
      </p:sp>
      <p:sp>
        <p:nvSpPr>
          <p:cNvPr id="7" name="Rectangle 6"/>
          <p:cNvSpPr/>
          <p:nvPr/>
        </p:nvSpPr>
        <p:spPr bwMode="auto">
          <a:xfrm>
            <a:off x="2580238" y="3802456"/>
            <a:ext cx="715223" cy="1321806"/>
          </a:xfrm>
          <a:prstGeom prst="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8" name="TextBox 7"/>
          <p:cNvSpPr txBox="1"/>
          <p:nvPr/>
        </p:nvSpPr>
        <p:spPr>
          <a:xfrm>
            <a:off x="2661726" y="3856783"/>
            <a:ext cx="651850" cy="307777"/>
          </a:xfrm>
          <a:prstGeom prst="rect">
            <a:avLst/>
          </a:prstGeom>
          <a:noFill/>
        </p:spPr>
        <p:txBody>
          <a:bodyPr wrap="square" rtlCol="0">
            <a:spAutoFit/>
          </a:bodyPr>
          <a:lstStyle/>
          <a:p>
            <a:r>
              <a:rPr lang="en-US" sz="1400" b="0" dirty="0" smtClean="0">
                <a:solidFill>
                  <a:srgbClr val="000066"/>
                </a:solidFill>
              </a:rPr>
              <a:t>731</a:t>
            </a:r>
            <a:endParaRPr lang="en-US" sz="1400" b="0" dirty="0">
              <a:solidFill>
                <a:srgbClr val="000066"/>
              </a:solidFill>
            </a:endParaRPr>
          </a:p>
        </p:txBody>
      </p:sp>
      <p:sp>
        <p:nvSpPr>
          <p:cNvPr id="9" name="Rectangle 8"/>
          <p:cNvSpPr/>
          <p:nvPr/>
        </p:nvSpPr>
        <p:spPr bwMode="auto">
          <a:xfrm>
            <a:off x="5774602" y="3883937"/>
            <a:ext cx="743893" cy="1247867"/>
          </a:xfrm>
          <a:prstGeom prst="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10" name="TextBox 9"/>
          <p:cNvSpPr txBox="1"/>
          <p:nvPr/>
        </p:nvSpPr>
        <p:spPr>
          <a:xfrm>
            <a:off x="5839485" y="3909595"/>
            <a:ext cx="624689" cy="307777"/>
          </a:xfrm>
          <a:prstGeom prst="rect">
            <a:avLst/>
          </a:prstGeom>
          <a:solidFill>
            <a:srgbClr val="FFFF00"/>
          </a:solidFill>
        </p:spPr>
        <p:txBody>
          <a:bodyPr wrap="square" rtlCol="0">
            <a:spAutoFit/>
          </a:bodyPr>
          <a:lstStyle/>
          <a:p>
            <a:pPr algn="ctr"/>
            <a:r>
              <a:rPr lang="en-US" sz="1400" b="0" dirty="0" smtClean="0">
                <a:solidFill>
                  <a:srgbClr val="000066"/>
                </a:solidFill>
              </a:rPr>
              <a:t>702</a:t>
            </a:r>
            <a:endParaRPr lang="en-US" sz="1400" b="0" dirty="0">
              <a:solidFill>
                <a:srgbClr val="000066"/>
              </a:solidFill>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624" y="228827"/>
            <a:ext cx="7023100" cy="769441"/>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4400" dirty="0">
                <a:ln w="11430"/>
                <a:solidFill>
                  <a:schemeClr val="tx1"/>
                </a:solidFill>
                <a:effectLst>
                  <a:outerShdw blurRad="50800" dist="39000" dir="5460000" algn="tl">
                    <a:srgbClr val="000000">
                      <a:alpha val="38000"/>
                    </a:srgbClr>
                  </a:outerShdw>
                </a:effectLst>
                <a:latin typeface="+mj-lt"/>
              </a:rPr>
              <a:t>Revised Screening </a:t>
            </a:r>
            <a:r>
              <a:rPr lang="en-US" sz="4400" dirty="0" smtClean="0">
                <a:ln w="11430"/>
                <a:solidFill>
                  <a:schemeClr val="tx1"/>
                </a:solidFill>
                <a:effectLst>
                  <a:outerShdw blurRad="50800" dist="39000" dir="5460000" algn="tl">
                    <a:srgbClr val="000000">
                      <a:alpha val="38000"/>
                    </a:srgbClr>
                  </a:outerShdw>
                </a:effectLst>
                <a:latin typeface="+mj-lt"/>
              </a:rPr>
              <a:t>Data</a:t>
            </a:r>
            <a:endParaRPr lang="en-US" sz="4400" dirty="0">
              <a:ln w="11430"/>
              <a:solidFill>
                <a:schemeClr val="tx1"/>
              </a:solidFill>
              <a:effectLst>
                <a:outerShdw blurRad="50800" dist="39000" dir="5460000" algn="tl">
                  <a:srgbClr val="000000">
                    <a:alpha val="38000"/>
                  </a:srgbClr>
                </a:outerShdw>
              </a:effectLst>
              <a:latin typeface="+mj-lt"/>
            </a:endParaRPr>
          </a:p>
        </p:txBody>
      </p:sp>
      <p:graphicFrame>
        <p:nvGraphicFramePr>
          <p:cNvPr id="4098" name="Content Placeholder 5"/>
          <p:cNvGraphicFramePr>
            <a:graphicFrameLocks noGrp="1"/>
          </p:cNvGraphicFramePr>
          <p:nvPr/>
        </p:nvGraphicFramePr>
        <p:xfrm>
          <a:off x="798513" y="2151063"/>
          <a:ext cx="7699375" cy="3844925"/>
        </p:xfrm>
        <a:graphic>
          <a:graphicData uri="http://schemas.openxmlformats.org/presentationml/2006/ole">
            <p:oleObj spid="_x0000_s4103" name="Worksheet" r:id="rId4" imgW="8277225" imgH="4133850" progId="Excel.Sheet.8">
              <p:embed/>
            </p:oleObj>
          </a:graphicData>
        </a:graphic>
      </p:graphicFrame>
      <p:sp>
        <p:nvSpPr>
          <p:cNvPr id="4100" name="TextBox 7"/>
          <p:cNvSpPr txBox="1">
            <a:spLocks noChangeArrowheads="1"/>
          </p:cNvSpPr>
          <p:nvPr/>
        </p:nvSpPr>
        <p:spPr bwMode="auto">
          <a:xfrm>
            <a:off x="2709863" y="1458614"/>
            <a:ext cx="3505200" cy="584200"/>
          </a:xfrm>
          <a:prstGeom prst="rect">
            <a:avLst/>
          </a:prstGeom>
          <a:noFill/>
          <a:ln w="9525">
            <a:noFill/>
            <a:miter lim="800000"/>
            <a:headEnd/>
            <a:tailEnd/>
          </a:ln>
        </p:spPr>
        <p:txBody>
          <a:bodyPr>
            <a:spAutoFit/>
          </a:bodyPr>
          <a:lstStyle/>
          <a:p>
            <a:r>
              <a:rPr lang="en-US" dirty="0"/>
              <a:t>Officer Trends</a:t>
            </a:r>
          </a:p>
        </p:txBody>
      </p:sp>
      <p:sp>
        <p:nvSpPr>
          <p:cNvPr id="4101" name="Slide Number Placeholder 4"/>
          <p:cNvSpPr>
            <a:spLocks noGrp="1"/>
          </p:cNvSpPr>
          <p:nvPr>
            <p:ph type="sldNum" sz="quarter" idx="10"/>
          </p:nvPr>
        </p:nvSpPr>
        <p:spPr bwMode="auto">
          <a:xfrm>
            <a:off x="8431213" y="6464300"/>
            <a:ext cx="712787" cy="393700"/>
          </a:xfrm>
          <a:noFill/>
          <a:ln>
            <a:miter lim="800000"/>
            <a:headEnd/>
            <a:tailEnd/>
          </a:ln>
        </p:spPr>
        <p:txBody>
          <a:bodyPr vert="horz" wrap="square" lIns="91440" tIns="45720" rIns="91440" bIns="45720" numCol="1" anchor="t" anchorCtr="0" compatLnSpc="1">
            <a:prstTxWarp prst="textNoShape">
              <a:avLst/>
            </a:prstTxWarp>
          </a:bodyPr>
          <a:lstStyle/>
          <a:p>
            <a:fld id="{45F5F6C4-CCCE-4B54-9D71-6AFD78DDE762}" type="slidenum">
              <a:rPr lang="en-US" smtClean="0">
                <a:latin typeface="Arial" charset="0"/>
                <a:cs typeface="Arial" charset="0"/>
              </a:rPr>
              <a:pPr/>
              <a:t>11</a:t>
            </a:fld>
            <a:endParaRPr lang="en-US" smtClean="0">
              <a:latin typeface="Arial" charset="0"/>
              <a:cs typeface="Arial" charset="0"/>
            </a:endParaRPr>
          </a:p>
        </p:txBody>
      </p:sp>
      <p:sp>
        <p:nvSpPr>
          <p:cNvPr id="6" name="Rectangle 5"/>
          <p:cNvSpPr/>
          <p:nvPr/>
        </p:nvSpPr>
        <p:spPr>
          <a:xfrm>
            <a:off x="377372" y="6160609"/>
            <a:ext cx="8505371" cy="523220"/>
          </a:xfrm>
          <a:prstGeom prst="rect">
            <a:avLst/>
          </a:prstGeom>
        </p:spPr>
        <p:txBody>
          <a:bodyPr wrap="square">
            <a:spAutoFit/>
          </a:bodyPr>
          <a:lstStyle/>
          <a:p>
            <a:pPr>
              <a:defRPr/>
            </a:pPr>
            <a:r>
              <a:rPr lang="en-US" sz="2800" dirty="0" smtClean="0">
                <a:solidFill>
                  <a:schemeClr val="accent6">
                    <a:lumMod val="75000"/>
                  </a:schemeClr>
                </a:solidFill>
              </a:rPr>
              <a:t>Screenings in Current FY &amp; Two Years Forward</a:t>
            </a:r>
            <a:endParaRPr lang="en-US" sz="2800" dirty="0">
              <a:solidFill>
                <a:schemeClr val="accent6">
                  <a:lumMod val="75000"/>
                </a:schemeClr>
              </a:solidFill>
            </a:endParaRPr>
          </a:p>
        </p:txBody>
      </p:sp>
      <p:sp>
        <p:nvSpPr>
          <p:cNvPr id="7" name="Rectangle 6"/>
          <p:cNvSpPr/>
          <p:nvPr/>
        </p:nvSpPr>
        <p:spPr bwMode="auto">
          <a:xfrm>
            <a:off x="4481466" y="4055952"/>
            <a:ext cx="552262" cy="1276539"/>
          </a:xfrm>
          <a:prstGeom prst="rect">
            <a:avLst/>
          </a:prstGeom>
          <a:no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8" name="Rectangle 7"/>
          <p:cNvSpPr/>
          <p:nvPr/>
        </p:nvSpPr>
        <p:spPr bwMode="auto">
          <a:xfrm>
            <a:off x="2145672" y="4934138"/>
            <a:ext cx="552262" cy="389297"/>
          </a:xfrm>
          <a:prstGeom prst="rect">
            <a:avLst/>
          </a:prstGeom>
          <a:no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9" name="TextBox 8"/>
          <p:cNvSpPr txBox="1"/>
          <p:nvPr/>
        </p:nvSpPr>
        <p:spPr>
          <a:xfrm>
            <a:off x="4553891" y="4065005"/>
            <a:ext cx="412292" cy="338554"/>
          </a:xfrm>
          <a:prstGeom prst="rect">
            <a:avLst/>
          </a:prstGeom>
          <a:noFill/>
        </p:spPr>
        <p:txBody>
          <a:bodyPr wrap="none" rtlCol="0">
            <a:spAutoFit/>
          </a:bodyPr>
          <a:lstStyle/>
          <a:p>
            <a:r>
              <a:rPr lang="en-US" sz="1600" b="0" dirty="0" smtClean="0">
                <a:solidFill>
                  <a:schemeClr val="tx1"/>
                </a:solidFill>
              </a:rPr>
              <a:t>14</a:t>
            </a:r>
            <a:endParaRPr lang="en-US" sz="1600" b="0" dirty="0">
              <a:solidFill>
                <a:schemeClr val="tx1"/>
              </a:solidFill>
            </a:endParaRPr>
          </a:p>
        </p:txBody>
      </p:sp>
      <p:sp>
        <p:nvSpPr>
          <p:cNvPr id="10" name="TextBox 9"/>
          <p:cNvSpPr txBox="1"/>
          <p:nvPr/>
        </p:nvSpPr>
        <p:spPr>
          <a:xfrm>
            <a:off x="2272416" y="4988459"/>
            <a:ext cx="327334" cy="400110"/>
          </a:xfrm>
          <a:prstGeom prst="rect">
            <a:avLst/>
          </a:prstGeom>
          <a:noFill/>
        </p:spPr>
        <p:txBody>
          <a:bodyPr wrap="none" rtlCol="0">
            <a:spAutoFit/>
          </a:bodyPr>
          <a:lstStyle/>
          <a:p>
            <a:r>
              <a:rPr lang="en-US" sz="2000" b="0" dirty="0" smtClean="0">
                <a:solidFill>
                  <a:schemeClr val="tx1"/>
                </a:solidFill>
              </a:rPr>
              <a:t>3</a:t>
            </a:r>
            <a:endParaRPr lang="en-US" sz="2000" b="0" dirty="0">
              <a:solidFill>
                <a:schemeClr val="tx1"/>
              </a:solidFill>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26452" y="1740891"/>
            <a:ext cx="8525164" cy="4650660"/>
          </a:xfrm>
          <a:prstGeom prst="rect">
            <a:avLst/>
          </a:prstGeom>
        </p:spPr>
        <p:txBody>
          <a:bodyPr/>
          <a:lstStyle/>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    Not </a:t>
            </a:r>
            <a:r>
              <a:rPr lang="en-US" sz="2000" b="0" kern="0" dirty="0">
                <a:solidFill>
                  <a:schemeClr val="tx1"/>
                </a:solidFill>
                <a:latin typeface="Arial Unicode MS" pitchFamily="34" charset="-128"/>
                <a:ea typeface="Arial Unicode MS" pitchFamily="34" charset="-128"/>
                <a:cs typeface="Arial Unicode MS" pitchFamily="34" charset="-128"/>
              </a:rPr>
              <a:t>all ARIs </a:t>
            </a:r>
            <a:r>
              <a:rPr lang="en-US" sz="2000" b="0" kern="0" dirty="0" smtClean="0">
                <a:solidFill>
                  <a:schemeClr val="tx1"/>
                </a:solidFill>
                <a:latin typeface="Arial Unicode MS" pitchFamily="34" charset="-128"/>
                <a:ea typeface="Arial Unicode MS" pitchFamily="34" charset="-128"/>
                <a:cs typeface="Arial Unicode MS" pitchFamily="34" charset="-128"/>
              </a:rPr>
              <a:t>are reported or result </a:t>
            </a:r>
            <a:r>
              <a:rPr lang="en-US" sz="2000" b="0" kern="0" dirty="0">
                <a:solidFill>
                  <a:schemeClr val="tx1"/>
                </a:solidFill>
                <a:latin typeface="Arial Unicode MS" pitchFamily="34" charset="-128"/>
                <a:ea typeface="Arial Unicode MS" pitchFamily="34" charset="-128"/>
                <a:cs typeface="Arial Unicode MS" pitchFamily="34" charset="-128"/>
              </a:rPr>
              <a:t>in screening. </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685800" lvl="1" indent="-228600" eaLnBrk="0" hangingPunct="0">
              <a:lnSpc>
                <a:spcPct val="90000"/>
              </a:lnSpc>
              <a:spcBef>
                <a:spcPts val="0"/>
              </a:spcBef>
              <a:buFont typeface="+mj-lt"/>
              <a:buAutoNum type="arabicPeriod"/>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2"/>
              <a:defRPr/>
            </a:pPr>
            <a:r>
              <a:rPr lang="en-US" sz="2000" b="0" kern="0" dirty="0" smtClean="0">
                <a:solidFill>
                  <a:schemeClr val="tx1"/>
                </a:solidFill>
                <a:latin typeface="Arial Unicode MS" pitchFamily="34" charset="-128"/>
                <a:ea typeface="Arial Unicode MS" pitchFamily="34" charset="-128"/>
                <a:cs typeface="Arial Unicode MS" pitchFamily="34" charset="-128"/>
              </a:rPr>
              <a:t>No </a:t>
            </a:r>
            <a:r>
              <a:rPr lang="en-US" sz="2000" b="0" kern="0" dirty="0">
                <a:solidFill>
                  <a:schemeClr val="tx1"/>
                </a:solidFill>
                <a:latin typeface="Arial Unicode MS" pitchFamily="34" charset="-128"/>
                <a:ea typeface="Arial Unicode MS" pitchFamily="34" charset="-128"/>
                <a:cs typeface="Arial Unicode MS" pitchFamily="34" charset="-128"/>
              </a:rPr>
              <a:t>one entity is tracking ARIs and </a:t>
            </a:r>
            <a:r>
              <a:rPr lang="en-US" sz="2000" b="0" kern="0" dirty="0" smtClean="0">
                <a:solidFill>
                  <a:schemeClr val="tx1"/>
                </a:solidFill>
                <a:latin typeface="Arial Unicode MS" pitchFamily="34" charset="-128"/>
                <a:ea typeface="Arial Unicode MS" pitchFamily="34" charset="-128"/>
                <a:cs typeface="Arial Unicode MS" pitchFamily="34" charset="-128"/>
              </a:rPr>
              <a:t>follow-on substance abuse</a:t>
            </a: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	screenings.</a:t>
            </a:r>
          </a:p>
          <a:p>
            <a:pPr marL="228600" indent="-228600" eaLnBrk="0" hangingPunct="0">
              <a:lnSpc>
                <a:spcPct val="90000"/>
              </a:lnSpc>
              <a:spcBef>
                <a:spcPts val="0"/>
              </a:spcBef>
              <a:buFont typeface="+mj-lt"/>
              <a:buAutoNum type="arabicPeriod"/>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3"/>
              <a:defRPr/>
            </a:pPr>
            <a:r>
              <a:rPr lang="en-US" sz="2000" b="0" kern="0" dirty="0" smtClean="0">
                <a:solidFill>
                  <a:schemeClr val="tx1"/>
                </a:solidFill>
                <a:latin typeface="Arial Unicode MS" pitchFamily="34" charset="-128"/>
                <a:ea typeface="Arial Unicode MS" pitchFamily="34" charset="-128"/>
                <a:cs typeface="Arial Unicode MS" pitchFamily="34" charset="-128"/>
              </a:rPr>
              <a:t>No single database exists for tracking ARIs and Command</a:t>
            </a: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	action, including screenings and treatment.</a:t>
            </a:r>
          </a:p>
          <a:p>
            <a:pPr marL="228600" indent="-228600" eaLnBrk="0" hangingPunct="0">
              <a:lnSpc>
                <a:spcPct val="90000"/>
              </a:lnSpc>
              <a:spcBef>
                <a:spcPts val="0"/>
              </a:spcBef>
              <a:buFont typeface="+mj-lt"/>
              <a:buAutoNum type="arabicPeriod"/>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4"/>
              <a:defRPr/>
            </a:pPr>
            <a:r>
              <a:rPr lang="en-US" sz="2000" b="0" kern="0" dirty="0" smtClean="0">
                <a:solidFill>
                  <a:schemeClr val="tx1"/>
                </a:solidFill>
                <a:latin typeface="Arial Unicode MS" pitchFamily="34" charset="-128"/>
                <a:ea typeface="Arial Unicode MS" pitchFamily="34" charset="-128"/>
                <a:cs typeface="Arial Unicode MS" pitchFamily="34" charset="-128"/>
              </a:rPr>
              <a:t>Pulling ARI screening/treatment data from existing databases </a:t>
            </a: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	is cumbersome and results in incomplete and unreliable data </a:t>
            </a: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	because existing CLEOC and ADMITS databases are not linked.</a:t>
            </a:r>
          </a:p>
          <a:p>
            <a:pPr marL="514350" indent="-514350" eaLnBrk="0" hangingPunct="0">
              <a:lnSpc>
                <a:spcPct val="90000"/>
              </a:lnSpc>
              <a:spcBef>
                <a:spcPts val="0"/>
              </a:spcBef>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5"/>
              <a:defRPr/>
            </a:pPr>
            <a:r>
              <a:rPr lang="en-US" sz="2000" b="0" kern="0" dirty="0" smtClean="0">
                <a:solidFill>
                  <a:schemeClr val="tx1"/>
                </a:solidFill>
                <a:latin typeface="Arial Unicode MS" pitchFamily="34" charset="-128"/>
                <a:ea typeface="Arial Unicode MS" pitchFamily="34" charset="-128"/>
                <a:cs typeface="Arial Unicode MS" pitchFamily="34" charset="-128"/>
              </a:rPr>
              <a:t>CLEOC is a law enforcement database that only includes certain ARIs reported to NCIS.  </a:t>
            </a:r>
          </a:p>
          <a:p>
            <a:pPr marL="1428750" lvl="2" indent="-514350" eaLnBrk="0" hangingPunct="0">
              <a:lnSpc>
                <a:spcPct val="90000"/>
              </a:lnSpc>
              <a:spcBef>
                <a:spcPts val="0"/>
              </a:spcBef>
              <a:buFont typeface="Arial" pitchFamily="34" charset="0"/>
              <a:buChar char="•"/>
              <a:defRPr/>
            </a:pPr>
            <a:r>
              <a:rPr lang="en-US" sz="2000" b="0" kern="0" dirty="0" smtClean="0">
                <a:solidFill>
                  <a:schemeClr val="tx1"/>
                </a:solidFill>
                <a:latin typeface="Arial Unicode MS" pitchFamily="34" charset="-128"/>
                <a:ea typeface="Arial Unicode MS" pitchFamily="34" charset="-128"/>
                <a:cs typeface="Arial Unicode MS" pitchFamily="34" charset="-128"/>
              </a:rPr>
              <a:t>On-base </a:t>
            </a:r>
            <a:r>
              <a:rPr lang="en-US" sz="2000" b="0" kern="0" dirty="0" smtClean="0">
                <a:solidFill>
                  <a:schemeClr val="tx1"/>
                </a:solidFill>
                <a:latin typeface="Arial Unicode MS" pitchFamily="34" charset="-128"/>
                <a:ea typeface="Arial Unicode MS" pitchFamily="34" charset="-128"/>
                <a:cs typeface="Arial Unicode MS" pitchFamily="34" charset="-128"/>
              </a:rPr>
              <a:t>incidents.</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1428750" lvl="2" indent="-514350" eaLnBrk="0" hangingPunct="0">
              <a:lnSpc>
                <a:spcPct val="90000"/>
              </a:lnSpc>
              <a:spcBef>
                <a:spcPts val="0"/>
              </a:spcBef>
              <a:buFont typeface="Arial" pitchFamily="34" charset="0"/>
              <a:buChar char="•"/>
              <a:defRPr/>
            </a:pPr>
            <a:r>
              <a:rPr lang="en-US" sz="2000" b="0" kern="0" dirty="0" smtClean="0">
                <a:solidFill>
                  <a:schemeClr val="tx1"/>
                </a:solidFill>
                <a:latin typeface="Arial Unicode MS" pitchFamily="34" charset="-128"/>
                <a:ea typeface="Arial Unicode MS" pitchFamily="34" charset="-128"/>
                <a:cs typeface="Arial Unicode MS" pitchFamily="34" charset="-128"/>
              </a:rPr>
              <a:t>Some local civilian </a:t>
            </a:r>
            <a:r>
              <a:rPr lang="en-US" sz="2000" b="0" kern="0" dirty="0" smtClean="0">
                <a:solidFill>
                  <a:schemeClr val="tx1"/>
                </a:solidFill>
                <a:latin typeface="Arial Unicode MS" pitchFamily="34" charset="-128"/>
                <a:ea typeface="Arial Unicode MS" pitchFamily="34" charset="-128"/>
                <a:cs typeface="Arial Unicode MS" pitchFamily="34" charset="-128"/>
              </a:rPr>
              <a:t>jurisdictions.     </a:t>
            </a:r>
            <a:endParaRPr lang="en-US" sz="2000" b="0" kern="0" dirty="0">
              <a:solidFill>
                <a:schemeClr val="tx1"/>
              </a:solidFill>
              <a:latin typeface="Arial Unicode MS" pitchFamily="34" charset="-128"/>
              <a:ea typeface="Arial Unicode MS" pitchFamily="34" charset="-128"/>
              <a:cs typeface="Arial Unicode MS" pitchFamily="34" charset="-128"/>
            </a:endParaRPr>
          </a:p>
          <a:p>
            <a:pPr marL="742950" lvl="1" indent="-285750" eaLnBrk="0" hangingPunct="0">
              <a:lnSpc>
                <a:spcPct val="90000"/>
              </a:lnSpc>
              <a:spcBef>
                <a:spcPct val="20000"/>
              </a:spcBef>
              <a:buFont typeface="Times New Roman" pitchFamily="18" charset="0"/>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742950" lvl="1" indent="-285750" eaLnBrk="0" hangingPunct="0">
              <a:lnSpc>
                <a:spcPct val="90000"/>
              </a:lnSpc>
              <a:spcBef>
                <a:spcPct val="20000"/>
              </a:spcBef>
              <a:buFont typeface="Times New Roman" pitchFamily="18" charset="0"/>
              <a:buNone/>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742950" lvl="1" indent="-285750" eaLnBrk="0" hangingPunct="0">
              <a:lnSpc>
                <a:spcPct val="90000"/>
              </a:lnSpc>
              <a:spcBef>
                <a:spcPct val="20000"/>
              </a:spcBef>
              <a:buFont typeface="Times New Roman" pitchFamily="18" charset="0"/>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p:txBody>
      </p:sp>
      <p:sp>
        <p:nvSpPr>
          <p:cNvPr id="18436" name="Slide Number Placeholder 4"/>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B4001666-835B-4FE4-8B48-9EFB18A22F6C}" type="slidenum">
              <a:rPr lang="en-US" smtClean="0">
                <a:latin typeface="Arial" charset="0"/>
                <a:cs typeface="Arial" charset="0"/>
              </a:rPr>
              <a:pPr/>
              <a:t>12</a:t>
            </a:fld>
            <a:endParaRPr lang="en-US" smtClean="0">
              <a:latin typeface="Arial" charset="0"/>
              <a:cs typeface="Arial" charset="0"/>
            </a:endParaRPr>
          </a:p>
        </p:txBody>
      </p:sp>
      <p:sp>
        <p:nvSpPr>
          <p:cNvPr id="5" name="Rectangle 9"/>
          <p:cNvSpPr txBox="1">
            <a:spLocks noChangeArrowheads="1"/>
          </p:cNvSpPr>
          <p:nvPr/>
        </p:nvSpPr>
        <p:spPr>
          <a:xfrm>
            <a:off x="2583276" y="166399"/>
            <a:ext cx="3822543"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Times New Roman" pitchFamily="18" charset="0"/>
              </a:rPr>
              <a:t>Findings</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81060" y="1586427"/>
            <a:ext cx="8802255" cy="4909623"/>
          </a:xfrm>
          <a:prstGeom prst="rect">
            <a:avLst/>
          </a:prstGeom>
        </p:spPr>
        <p:txBody>
          <a:bodyPr/>
          <a:lstStyle/>
          <a:p>
            <a:pPr marL="514350" indent="-514350" eaLnBrk="0" hangingPunct="0">
              <a:lnSpc>
                <a:spcPct val="90000"/>
              </a:lnSpc>
              <a:spcBef>
                <a:spcPts val="0"/>
              </a:spcBef>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6"/>
              <a:defRPr/>
            </a:pPr>
            <a:r>
              <a:rPr lang="en-US" sz="2000" b="0" kern="0" dirty="0" smtClean="0">
                <a:solidFill>
                  <a:schemeClr val="tx1"/>
                </a:solidFill>
                <a:latin typeface="Arial Unicode MS" pitchFamily="34" charset="-128"/>
                <a:ea typeface="Arial Unicode MS" pitchFamily="34" charset="-128"/>
                <a:cs typeface="Arial Unicode MS" pitchFamily="34" charset="-128"/>
              </a:rPr>
              <a:t>ADMITS </a:t>
            </a:r>
            <a:r>
              <a:rPr lang="en-US" sz="2000" b="0" kern="0" dirty="0">
                <a:solidFill>
                  <a:schemeClr val="tx1"/>
                </a:solidFill>
                <a:latin typeface="Arial Unicode MS" pitchFamily="34" charset="-128"/>
                <a:ea typeface="Arial Unicode MS" pitchFamily="34" charset="-128"/>
                <a:cs typeface="Arial Unicode MS" pitchFamily="34" charset="-128"/>
              </a:rPr>
              <a:t>is a legacy system that is </a:t>
            </a:r>
            <a:r>
              <a:rPr lang="en-US" sz="2000" b="0" kern="0" dirty="0" smtClean="0">
                <a:solidFill>
                  <a:schemeClr val="tx1"/>
                </a:solidFill>
                <a:latin typeface="Arial Unicode MS" pitchFamily="34" charset="-128"/>
                <a:ea typeface="Arial Unicode MS" pitchFamily="34" charset="-128"/>
                <a:cs typeface="Arial Unicode MS" pitchFamily="34" charset="-128"/>
              </a:rPr>
              <a:t>not meeting the needs </a:t>
            </a:r>
            <a:r>
              <a:rPr lang="en-US" sz="2000" b="0" kern="0" dirty="0">
                <a:solidFill>
                  <a:schemeClr val="tx1"/>
                </a:solidFill>
                <a:latin typeface="Arial Unicode MS" pitchFamily="34" charset="-128"/>
                <a:ea typeface="Arial Unicode MS" pitchFamily="34" charset="-128"/>
                <a:cs typeface="Arial Unicode MS" pitchFamily="34" charset="-128"/>
              </a:rPr>
              <a:t>of the Marine Corps Substance </a:t>
            </a:r>
            <a:r>
              <a:rPr lang="en-US" sz="2000" b="0" kern="0" dirty="0" smtClean="0">
                <a:solidFill>
                  <a:schemeClr val="tx1"/>
                </a:solidFill>
                <a:latin typeface="Arial Unicode MS" pitchFamily="34" charset="-128"/>
                <a:ea typeface="Arial Unicode MS" pitchFamily="34" charset="-128"/>
                <a:cs typeface="Arial Unicode MS" pitchFamily="34" charset="-128"/>
              </a:rPr>
              <a:t>Abuse Program in part due to inconsistent </a:t>
            </a:r>
            <a:r>
              <a:rPr lang="en-US" sz="2000" b="0" kern="0" dirty="0">
                <a:solidFill>
                  <a:schemeClr val="tx1"/>
                </a:solidFill>
                <a:latin typeface="Arial Unicode MS" pitchFamily="34" charset="-128"/>
                <a:ea typeface="Arial Unicode MS" pitchFamily="34" charset="-128"/>
                <a:cs typeface="Arial Unicode MS" pitchFamily="34" charset="-128"/>
              </a:rPr>
              <a:t>data </a:t>
            </a:r>
            <a:r>
              <a:rPr lang="en-US" sz="2000" b="0" kern="0" dirty="0" smtClean="0">
                <a:solidFill>
                  <a:schemeClr val="tx1"/>
                </a:solidFill>
                <a:latin typeface="Arial Unicode MS" pitchFamily="34" charset="-128"/>
                <a:ea typeface="Arial Unicode MS" pitchFamily="34" charset="-128"/>
                <a:cs typeface="Arial Unicode MS" pitchFamily="34" charset="-128"/>
              </a:rPr>
              <a:t>input policies.</a:t>
            </a:r>
          </a:p>
          <a:p>
            <a:pPr marL="514350" indent="-514350" eaLnBrk="0" hangingPunct="0">
              <a:lnSpc>
                <a:spcPct val="90000"/>
              </a:lnSpc>
              <a:spcBef>
                <a:spcPts val="0"/>
              </a:spcBef>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7"/>
              <a:defRPr/>
            </a:pPr>
            <a:r>
              <a:rPr lang="en-US" sz="2000" b="0" kern="0" dirty="0" smtClean="0">
                <a:solidFill>
                  <a:schemeClr val="tx1"/>
                </a:solidFill>
                <a:latin typeface="Arial Unicode MS" pitchFamily="34" charset="-128"/>
                <a:ea typeface="Arial Unicode MS" pitchFamily="34" charset="-128"/>
                <a:cs typeface="Arial Unicode MS" pitchFamily="34" charset="-128"/>
              </a:rPr>
              <a:t>ADMITS doesn’t </a:t>
            </a:r>
            <a:r>
              <a:rPr lang="en-US" sz="2000" b="0" kern="0" dirty="0">
                <a:solidFill>
                  <a:schemeClr val="tx1"/>
                </a:solidFill>
                <a:latin typeface="Arial Unicode MS" pitchFamily="34" charset="-128"/>
                <a:ea typeface="Arial Unicode MS" pitchFamily="34" charset="-128"/>
                <a:cs typeface="Arial Unicode MS" pitchFamily="34" charset="-128"/>
              </a:rPr>
              <a:t>distinguish between types of </a:t>
            </a:r>
            <a:r>
              <a:rPr lang="en-US" sz="2000" b="0" kern="0" dirty="0" smtClean="0">
                <a:solidFill>
                  <a:schemeClr val="tx1"/>
                </a:solidFill>
                <a:latin typeface="Arial Unicode MS" pitchFamily="34" charset="-128"/>
                <a:ea typeface="Arial Unicode MS" pitchFamily="34" charset="-128"/>
                <a:cs typeface="Arial Unicode MS" pitchFamily="34" charset="-128"/>
              </a:rPr>
              <a:t>ARIs.</a:t>
            </a:r>
          </a:p>
          <a:p>
            <a:pPr marL="514350" indent="-514350" eaLnBrk="0" hangingPunct="0">
              <a:lnSpc>
                <a:spcPct val="90000"/>
              </a:lnSpc>
              <a:spcBef>
                <a:spcPts val="0"/>
              </a:spcBef>
              <a:buAutoNum type="arabicPeriod" startAt="7"/>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8"/>
              <a:defRPr/>
            </a:pPr>
            <a:r>
              <a:rPr lang="en-US" sz="2000" b="0" kern="0" dirty="0" smtClean="0">
                <a:solidFill>
                  <a:schemeClr val="tx1"/>
                </a:solidFill>
                <a:latin typeface="Arial Unicode MS" pitchFamily="34" charset="-128"/>
                <a:ea typeface="Arial Unicode MS" pitchFamily="34" charset="-128"/>
                <a:cs typeface="Arial Unicode MS" pitchFamily="34" charset="-128"/>
              </a:rPr>
              <a:t>Members </a:t>
            </a:r>
            <a:r>
              <a:rPr lang="en-US" sz="2000" b="0" kern="0" dirty="0">
                <a:solidFill>
                  <a:schemeClr val="tx1"/>
                </a:solidFill>
                <a:latin typeface="Arial Unicode MS" pitchFamily="34" charset="-128"/>
                <a:ea typeface="Arial Unicode MS" pitchFamily="34" charset="-128"/>
                <a:cs typeface="Arial Unicode MS" pitchFamily="34" charset="-128"/>
              </a:rPr>
              <a:t>are lost in the system due </a:t>
            </a:r>
            <a:r>
              <a:rPr lang="en-US" sz="2000" b="0" kern="0" dirty="0" smtClean="0">
                <a:solidFill>
                  <a:schemeClr val="tx1"/>
                </a:solidFill>
                <a:latin typeface="Arial Unicode MS" pitchFamily="34" charset="-128"/>
                <a:ea typeface="Arial Unicode MS" pitchFamily="34" charset="-128"/>
                <a:cs typeface="Arial Unicode MS" pitchFamily="34" charset="-128"/>
              </a:rPr>
              <a:t>to deployments or PCS </a:t>
            </a:r>
            <a:r>
              <a:rPr lang="en-US" sz="2000" b="0" kern="0" dirty="0">
                <a:solidFill>
                  <a:schemeClr val="tx1"/>
                </a:solidFill>
                <a:latin typeface="Arial Unicode MS" pitchFamily="34" charset="-128"/>
                <a:ea typeface="Arial Unicode MS" pitchFamily="34" charset="-128"/>
                <a:cs typeface="Arial Unicode MS" pitchFamily="34" charset="-128"/>
              </a:rPr>
              <a:t>and don’t </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971550" lvl="1"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always </a:t>
            </a:r>
            <a:r>
              <a:rPr lang="en-US" sz="2000" b="0" kern="0" dirty="0">
                <a:solidFill>
                  <a:schemeClr val="tx1"/>
                </a:solidFill>
                <a:latin typeface="Arial Unicode MS" pitchFamily="34" charset="-128"/>
                <a:ea typeface="Arial Unicode MS" pitchFamily="34" charset="-128"/>
                <a:cs typeface="Arial Unicode MS" pitchFamily="34" charset="-128"/>
              </a:rPr>
              <a:t>receive </a:t>
            </a:r>
            <a:r>
              <a:rPr lang="en-US" sz="2000" b="0" kern="0" dirty="0" smtClean="0">
                <a:solidFill>
                  <a:schemeClr val="tx1"/>
                </a:solidFill>
                <a:latin typeface="Arial Unicode MS" pitchFamily="34" charset="-128"/>
                <a:ea typeface="Arial Unicode MS" pitchFamily="34" charset="-128"/>
                <a:cs typeface="Arial Unicode MS" pitchFamily="34" charset="-128"/>
              </a:rPr>
              <a:t>screenings.</a:t>
            </a:r>
          </a:p>
          <a:p>
            <a:pPr marL="971550" lvl="1" indent="-514350" eaLnBrk="0" hangingPunct="0">
              <a:lnSpc>
                <a:spcPct val="90000"/>
              </a:lnSpc>
              <a:spcBef>
                <a:spcPts val="0"/>
              </a:spcBef>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9"/>
              <a:defRPr/>
            </a:pPr>
            <a:r>
              <a:rPr lang="en-US" sz="2000" b="0" kern="0" dirty="0" smtClean="0">
                <a:solidFill>
                  <a:schemeClr val="tx1"/>
                </a:solidFill>
                <a:latin typeface="Arial Unicode MS" pitchFamily="34" charset="-128"/>
                <a:ea typeface="Arial Unicode MS" pitchFamily="34" charset="-128"/>
                <a:cs typeface="Arial Unicode MS" pitchFamily="34" charset="-128"/>
              </a:rPr>
              <a:t>Blotter reports don’t include most civilian ARIs.</a:t>
            </a:r>
          </a:p>
          <a:p>
            <a:pPr marL="514350" indent="-514350" eaLnBrk="0" hangingPunct="0">
              <a:lnSpc>
                <a:spcPct val="90000"/>
              </a:lnSpc>
              <a:spcBef>
                <a:spcPts val="0"/>
              </a:spcBef>
              <a:buAutoNum type="arabicPeriod" startAt="9"/>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9"/>
              <a:defRPr/>
            </a:pPr>
            <a:r>
              <a:rPr lang="en-US" sz="2000" b="0" kern="0" dirty="0" smtClean="0">
                <a:solidFill>
                  <a:schemeClr val="tx1"/>
                </a:solidFill>
                <a:latin typeface="Arial Unicode MS" pitchFamily="34" charset="-128"/>
                <a:ea typeface="Arial Unicode MS" pitchFamily="34" charset="-128"/>
                <a:cs typeface="Arial Unicode MS" pitchFamily="34" charset="-128"/>
              </a:rPr>
              <a:t>Not all SACC Directors receive blotter reports.</a:t>
            </a:r>
          </a:p>
          <a:p>
            <a:pPr marL="514350" indent="-514350" eaLnBrk="0" hangingPunct="0">
              <a:lnSpc>
                <a:spcPct val="90000"/>
              </a:lnSpc>
              <a:spcBef>
                <a:spcPts val="0"/>
              </a:spcBef>
              <a:buAutoNum type="arabicPeriod" startAt="9"/>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buAutoNum type="arabicPeriod" startAt="9"/>
              <a:defRPr/>
            </a:pPr>
            <a:r>
              <a:rPr lang="en-US" sz="2000" b="0" kern="0" dirty="0" smtClean="0">
                <a:solidFill>
                  <a:schemeClr val="tx1"/>
                </a:solidFill>
                <a:latin typeface="Arial Unicode MS" pitchFamily="34" charset="-128"/>
                <a:ea typeface="Arial Unicode MS" pitchFamily="34" charset="-128"/>
                <a:cs typeface="Arial Unicode MS" pitchFamily="34" charset="-128"/>
              </a:rPr>
              <a:t> Not </a:t>
            </a:r>
            <a:r>
              <a:rPr lang="en-US" sz="2000" b="0" kern="0" dirty="0">
                <a:solidFill>
                  <a:schemeClr val="tx1"/>
                </a:solidFill>
                <a:latin typeface="Arial Unicode MS" pitchFamily="34" charset="-128"/>
                <a:ea typeface="Arial Unicode MS" pitchFamily="34" charset="-128"/>
                <a:cs typeface="Arial Unicode MS" pitchFamily="34" charset="-128"/>
              </a:rPr>
              <a:t>all SACC Directors who receive blotter </a:t>
            </a:r>
            <a:r>
              <a:rPr lang="en-US" sz="2000" b="0" kern="0" dirty="0" smtClean="0">
                <a:solidFill>
                  <a:schemeClr val="tx1"/>
                </a:solidFill>
                <a:latin typeface="Arial Unicode MS" pitchFamily="34" charset="-128"/>
                <a:ea typeface="Arial Unicode MS" pitchFamily="34" charset="-128"/>
                <a:cs typeface="Arial Unicode MS" pitchFamily="34" charset="-128"/>
              </a:rPr>
              <a:t>reports act on </a:t>
            </a:r>
            <a:r>
              <a:rPr lang="en-US" sz="2000" b="0" kern="0" dirty="0">
                <a:solidFill>
                  <a:schemeClr val="tx1"/>
                </a:solidFill>
                <a:latin typeface="Arial Unicode MS" pitchFamily="34" charset="-128"/>
                <a:ea typeface="Arial Unicode MS" pitchFamily="34" charset="-128"/>
                <a:cs typeface="Arial Unicode MS" pitchFamily="34" charset="-128"/>
              </a:rPr>
              <a:t>reported </a:t>
            </a:r>
            <a:r>
              <a:rPr lang="en-US" sz="2000" b="0" kern="0" dirty="0" smtClean="0">
                <a:solidFill>
                  <a:schemeClr val="tx1"/>
                </a:solidFill>
                <a:latin typeface="Arial Unicode MS" pitchFamily="34" charset="-128"/>
                <a:ea typeface="Arial Unicode MS" pitchFamily="34" charset="-128"/>
                <a:cs typeface="Arial Unicode MS" pitchFamily="34" charset="-128"/>
              </a:rPr>
              <a:t>information.</a:t>
            </a:r>
          </a:p>
          <a:p>
            <a:pPr marL="742950" lvl="1" indent="-285750" eaLnBrk="0" hangingPunct="0">
              <a:lnSpc>
                <a:spcPct val="90000"/>
              </a:lnSpc>
              <a:spcBef>
                <a:spcPct val="20000"/>
              </a:spcBef>
              <a:buFont typeface="Times New Roman" pitchFamily="18" charset="0"/>
              <a:buNone/>
              <a:defRPr/>
            </a:pPr>
            <a:r>
              <a:rPr lang="en-US" sz="2000" b="0" kern="0" dirty="0" smtClean="0">
                <a:solidFill>
                  <a:schemeClr val="accent6">
                    <a:lumMod val="75000"/>
                  </a:schemeClr>
                </a:solidFill>
                <a:latin typeface="Arial Unicode MS" pitchFamily="34" charset="-128"/>
                <a:ea typeface="Arial Unicode MS" pitchFamily="34" charset="-128"/>
                <a:cs typeface="Arial Unicode MS" pitchFamily="34" charset="-128"/>
              </a:rPr>
              <a:t>        </a:t>
            </a:r>
            <a:endParaRPr lang="en-US" sz="2000" b="0" kern="0" dirty="0">
              <a:solidFill>
                <a:schemeClr val="tx1"/>
              </a:solidFill>
              <a:latin typeface="Arial Unicode MS" pitchFamily="34" charset="-128"/>
              <a:ea typeface="Arial Unicode MS" pitchFamily="34" charset="-128"/>
              <a:cs typeface="Arial Unicode MS" pitchFamily="34" charset="-128"/>
            </a:endParaRPr>
          </a:p>
          <a:p>
            <a:pPr marL="1143000" lvl="2" indent="-228600" eaLnBrk="0" hangingPunct="0">
              <a:lnSpc>
                <a:spcPct val="90000"/>
              </a:lnSpc>
              <a:spcBef>
                <a:spcPct val="20000"/>
              </a:spcBef>
              <a:buFont typeface="Wingdings" pitchFamily="2" charset="2"/>
              <a:buNone/>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742950" lvl="1" indent="-285750" eaLnBrk="0" hangingPunct="0">
              <a:lnSpc>
                <a:spcPct val="90000"/>
              </a:lnSpc>
              <a:spcBef>
                <a:spcPct val="20000"/>
              </a:spcBef>
              <a:buFont typeface="Times New Roman" pitchFamily="18" charset="0"/>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742950" lvl="1" indent="-285750" eaLnBrk="0" hangingPunct="0">
              <a:lnSpc>
                <a:spcPct val="90000"/>
              </a:lnSpc>
              <a:spcBef>
                <a:spcPct val="20000"/>
              </a:spcBef>
              <a:buClr>
                <a:srgbClr val="E6002C"/>
              </a:buClr>
              <a:buFont typeface="Wingdings" pitchFamily="2" charset="2"/>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1143000" lvl="2" indent="-228600" eaLnBrk="0" hangingPunct="0">
              <a:lnSpc>
                <a:spcPct val="90000"/>
              </a:lnSpc>
              <a:spcBef>
                <a:spcPct val="20000"/>
              </a:spcBef>
              <a:buClr>
                <a:srgbClr val="CE0027"/>
              </a:buClr>
              <a:buFont typeface="Wingdings" pitchFamily="2" charset="2"/>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a:p>
            <a:pPr marL="1143000" lvl="2" indent="-228600" eaLnBrk="0" hangingPunct="0">
              <a:lnSpc>
                <a:spcPct val="90000"/>
              </a:lnSpc>
              <a:spcBef>
                <a:spcPct val="20000"/>
              </a:spcBef>
              <a:buClr>
                <a:srgbClr val="CE0027"/>
              </a:buClr>
              <a:buFont typeface="Wingdings" pitchFamily="2" charset="2"/>
              <a:buNone/>
              <a:defRPr/>
            </a:pPr>
            <a:endParaRPr lang="en-US" sz="2000" b="0" kern="0" dirty="0">
              <a:solidFill>
                <a:schemeClr val="tx1"/>
              </a:solidFill>
              <a:latin typeface="Arial Unicode MS" pitchFamily="34" charset="-128"/>
              <a:ea typeface="Arial Unicode MS" pitchFamily="34" charset="-128"/>
              <a:cs typeface="Arial Unicode MS" pitchFamily="34" charset="-128"/>
            </a:endParaRPr>
          </a:p>
        </p:txBody>
      </p:sp>
      <p:sp>
        <p:nvSpPr>
          <p:cNvPr id="19460"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77E78F75-0DF1-45FA-9397-E762E8C1186C}" type="slidenum">
              <a:rPr lang="en-US" smtClean="0">
                <a:latin typeface="Arial" charset="0"/>
                <a:cs typeface="Arial" charset="0"/>
              </a:rPr>
              <a:pPr/>
              <a:t>13</a:t>
            </a:fld>
            <a:endParaRPr lang="en-US" smtClean="0">
              <a:latin typeface="Arial" charset="0"/>
              <a:cs typeface="Arial" charset="0"/>
            </a:endParaRPr>
          </a:p>
        </p:txBody>
      </p:sp>
      <p:sp>
        <p:nvSpPr>
          <p:cNvPr id="5" name="Rectangle 9"/>
          <p:cNvSpPr txBox="1">
            <a:spLocks noChangeArrowheads="1"/>
          </p:cNvSpPr>
          <p:nvPr/>
        </p:nvSpPr>
        <p:spPr>
          <a:xfrm>
            <a:off x="2583276" y="166399"/>
            <a:ext cx="3822543"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Times New Roman" pitchFamily="18" charset="0"/>
              </a:rPr>
              <a:t>Findings</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465138" y="895350"/>
            <a:ext cx="9609138" cy="5638800"/>
          </a:xfrm>
          <a:prstGeom prst="rect">
            <a:avLst/>
          </a:prstGeom>
        </p:spPr>
        <p:txBody>
          <a:bodyPr/>
          <a:lstStyle/>
          <a:p>
            <a:pPr marL="1143000" lvl="2" indent="-228600" eaLnBrk="0" hangingPunct="0">
              <a:lnSpc>
                <a:spcPct val="90000"/>
              </a:lnSpc>
              <a:spcBef>
                <a:spcPct val="20000"/>
              </a:spcBef>
              <a:buClr>
                <a:srgbClr val="E6002C"/>
              </a:buClr>
              <a:buFont typeface="Wingdings" pitchFamily="2" charset="2"/>
              <a:buChar char="§"/>
              <a:defRPr/>
            </a:pPr>
            <a:endParaRPr lang="en-US" sz="2400" b="0" kern="0" dirty="0">
              <a:solidFill>
                <a:schemeClr val="tx1"/>
              </a:solidFill>
              <a:latin typeface="+mn-lt"/>
            </a:endParaRPr>
          </a:p>
          <a:p>
            <a:pPr marL="742950" lvl="1" indent="-285750" eaLnBrk="0" hangingPunct="0">
              <a:lnSpc>
                <a:spcPct val="90000"/>
              </a:lnSpc>
              <a:spcBef>
                <a:spcPct val="20000"/>
              </a:spcBef>
              <a:buFont typeface="Times New Roman" pitchFamily="18" charset="0"/>
              <a:buNone/>
              <a:defRPr/>
            </a:pPr>
            <a:endParaRPr lang="en-US" sz="1000" b="0" kern="0" dirty="0">
              <a:solidFill>
                <a:schemeClr val="accent6">
                  <a:lumMod val="75000"/>
                </a:schemeClr>
              </a:solidFill>
              <a:latin typeface="Times New Roman" pitchFamily="18" charset="0"/>
              <a:cs typeface="Times New Roman" pitchFamily="18" charset="0"/>
            </a:endParaRPr>
          </a:p>
          <a:p>
            <a:pPr marL="742950" lvl="1" indent="-285750" eaLnBrk="0" hangingPunct="0">
              <a:lnSpc>
                <a:spcPct val="90000"/>
              </a:lnSpc>
              <a:spcBef>
                <a:spcPct val="20000"/>
              </a:spcBef>
              <a:buFont typeface="Times New Roman" pitchFamily="18" charset="0"/>
              <a:buNone/>
              <a:defRPr/>
            </a:pPr>
            <a:r>
              <a:rPr lang="en-US" sz="2800" b="0" kern="0" dirty="0">
                <a:solidFill>
                  <a:schemeClr val="accent6">
                    <a:lumMod val="75000"/>
                  </a:schemeClr>
                </a:solidFill>
                <a:latin typeface="Times New Roman" pitchFamily="18" charset="0"/>
                <a:cs typeface="Times New Roman" pitchFamily="18" charset="0"/>
              </a:rPr>
              <a:t>         </a:t>
            </a:r>
            <a:endParaRPr lang="en-US" sz="2800" b="0" kern="0" dirty="0">
              <a:solidFill>
                <a:schemeClr val="tx1"/>
              </a:solidFill>
              <a:latin typeface="+mn-lt"/>
            </a:endParaRPr>
          </a:p>
          <a:p>
            <a:pPr marL="1143000" lvl="2" indent="-228600" eaLnBrk="0" hangingPunct="0">
              <a:lnSpc>
                <a:spcPct val="90000"/>
              </a:lnSpc>
              <a:spcBef>
                <a:spcPct val="20000"/>
              </a:spcBef>
              <a:buFont typeface="Wingdings" pitchFamily="2" charset="2"/>
              <a:buNone/>
              <a:defRPr/>
            </a:pPr>
            <a:endParaRPr lang="en-US" sz="2800" b="0" kern="0" dirty="0">
              <a:solidFill>
                <a:schemeClr val="tx1"/>
              </a:solidFill>
              <a:latin typeface="+mn-lt"/>
            </a:endParaRPr>
          </a:p>
          <a:p>
            <a:pPr marL="742950" lvl="1" indent="-285750" eaLnBrk="0" hangingPunct="0">
              <a:lnSpc>
                <a:spcPct val="90000"/>
              </a:lnSpc>
              <a:spcBef>
                <a:spcPct val="20000"/>
              </a:spcBef>
              <a:buFont typeface="Times New Roman" pitchFamily="18" charset="0"/>
              <a:buChar char="—"/>
              <a:defRPr/>
            </a:pPr>
            <a:endParaRPr lang="en-US" sz="1000" b="0" kern="0" dirty="0">
              <a:solidFill>
                <a:schemeClr val="tx1"/>
              </a:solidFill>
              <a:latin typeface="+mn-lt"/>
            </a:endParaRPr>
          </a:p>
          <a:p>
            <a:pPr marL="742950" lvl="1" indent="-285750" eaLnBrk="0" hangingPunct="0">
              <a:lnSpc>
                <a:spcPct val="90000"/>
              </a:lnSpc>
              <a:spcBef>
                <a:spcPct val="20000"/>
              </a:spcBef>
              <a:buClr>
                <a:srgbClr val="E6002C"/>
              </a:buClr>
              <a:buFont typeface="Wingdings" pitchFamily="2" charset="2"/>
              <a:buChar char="§"/>
              <a:defRPr/>
            </a:pPr>
            <a:endParaRPr lang="en-US" sz="2800" b="0" kern="0" dirty="0">
              <a:solidFill>
                <a:schemeClr val="tx1"/>
              </a:solidFill>
              <a:latin typeface="+mn-lt"/>
            </a:endParaRPr>
          </a:p>
          <a:p>
            <a:pPr marL="1143000" lvl="2" indent="-228600" eaLnBrk="0" hangingPunct="0">
              <a:lnSpc>
                <a:spcPct val="90000"/>
              </a:lnSpc>
              <a:spcBef>
                <a:spcPct val="20000"/>
              </a:spcBef>
              <a:buClr>
                <a:srgbClr val="CE0027"/>
              </a:buClr>
              <a:buFont typeface="Wingdings" pitchFamily="2" charset="2"/>
              <a:buChar char="§"/>
              <a:defRPr/>
            </a:pPr>
            <a:endParaRPr lang="en-US" sz="1200" b="0" kern="0" dirty="0">
              <a:solidFill>
                <a:schemeClr val="tx1"/>
              </a:solidFill>
              <a:latin typeface="+mn-lt"/>
            </a:endParaRPr>
          </a:p>
          <a:p>
            <a:pPr marL="1143000" lvl="2" indent="-228600" eaLnBrk="0" hangingPunct="0">
              <a:lnSpc>
                <a:spcPct val="90000"/>
              </a:lnSpc>
              <a:spcBef>
                <a:spcPct val="20000"/>
              </a:spcBef>
              <a:buClr>
                <a:srgbClr val="CE0027"/>
              </a:buClr>
              <a:buFont typeface="Wingdings" pitchFamily="2" charset="2"/>
              <a:buNone/>
              <a:defRPr/>
            </a:pPr>
            <a:endParaRPr lang="en-US" sz="1200" b="0" kern="0" dirty="0">
              <a:solidFill>
                <a:schemeClr val="tx1"/>
              </a:solidFill>
              <a:latin typeface="+mn-lt"/>
            </a:endParaRPr>
          </a:p>
        </p:txBody>
      </p:sp>
      <p:sp>
        <p:nvSpPr>
          <p:cNvPr id="20484"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CFF94C31-ACE5-4C4D-A8FF-44F7903111A4}" type="slidenum">
              <a:rPr lang="en-US" smtClean="0">
                <a:latin typeface="Arial" charset="0"/>
                <a:cs typeface="Arial" charset="0"/>
              </a:rPr>
              <a:pPr/>
              <a:t>14</a:t>
            </a:fld>
            <a:endParaRPr lang="en-US" smtClean="0">
              <a:latin typeface="Arial" charset="0"/>
              <a:cs typeface="Arial" charset="0"/>
            </a:endParaRPr>
          </a:p>
        </p:txBody>
      </p:sp>
      <p:sp>
        <p:nvSpPr>
          <p:cNvPr id="5" name="Rectangle 4"/>
          <p:cNvSpPr/>
          <p:nvPr/>
        </p:nvSpPr>
        <p:spPr>
          <a:xfrm>
            <a:off x="249384" y="1953508"/>
            <a:ext cx="8709892" cy="3908762"/>
          </a:xfrm>
          <a:prstGeom prst="rect">
            <a:avLst/>
          </a:prstGeom>
        </p:spPr>
        <p:txBody>
          <a:bodyPr wrap="square">
            <a:spAutoFit/>
          </a:bodyPr>
          <a:lstStyle/>
          <a:p>
            <a:pPr marL="514350" indent="-514350" eaLnBrk="0" hangingPunct="0">
              <a:lnSpc>
                <a:spcPct val="90000"/>
              </a:lnSpc>
              <a:spcBef>
                <a:spcPts val="0"/>
              </a:spcBef>
              <a:buAutoNum type="arabicPeriod" startAt="12"/>
              <a:defRPr/>
            </a:pPr>
            <a:r>
              <a:rPr lang="en-US" sz="2000" b="0" kern="0" dirty="0" smtClean="0">
                <a:solidFill>
                  <a:schemeClr val="tx1"/>
                </a:solidFill>
                <a:latin typeface="Arial Unicode MS" pitchFamily="34" charset="-128"/>
                <a:ea typeface="Arial Unicode MS" pitchFamily="34" charset="-128"/>
                <a:cs typeface="Arial Unicode MS" pitchFamily="34" charset="-128"/>
              </a:rPr>
              <a:t> MCO 5300.17, Marine Corps Substance Abuse Program, doesn’t provide a uniformed approach to substance abuse screening and </a:t>
            </a:r>
            <a:r>
              <a:rPr lang="en-US" sz="2000" b="0" kern="0" dirty="0" smtClean="0">
                <a:solidFill>
                  <a:schemeClr val="tx1"/>
                </a:solidFill>
                <a:latin typeface="Arial Unicode MS" pitchFamily="34" charset="-128"/>
                <a:ea typeface="Arial Unicode MS" pitchFamily="34" charset="-128"/>
                <a:cs typeface="Arial Unicode MS" pitchFamily="34" charset="-128"/>
              </a:rPr>
              <a:t>treatment.</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971550" lvl="1" indent="-514350" eaLnBrk="0" hangingPunct="0">
              <a:lnSpc>
                <a:spcPct val="90000"/>
              </a:lnSpc>
              <a:spcBef>
                <a:spcPts val="0"/>
              </a:spcBef>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ct val="2000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13.  All 16 SACCs continue to operate independently.</a:t>
            </a:r>
          </a:p>
          <a:p>
            <a:pPr marL="1428750" lvl="2" indent="-514350" eaLnBrk="0" hangingPunct="0">
              <a:lnSpc>
                <a:spcPct val="90000"/>
              </a:lnSpc>
              <a:spcBef>
                <a:spcPct val="20000"/>
              </a:spcBef>
              <a:buFont typeface="Arial" pitchFamily="34" charset="0"/>
              <a:buChar char="•"/>
              <a:defRPr/>
            </a:pPr>
            <a:r>
              <a:rPr lang="en-US" sz="2000" b="0" kern="0" dirty="0" smtClean="0">
                <a:solidFill>
                  <a:schemeClr val="tx1"/>
                </a:solidFill>
                <a:latin typeface="Arial Unicode MS" pitchFamily="34" charset="-128"/>
                <a:ea typeface="Arial Unicode MS" pitchFamily="34" charset="-128"/>
                <a:cs typeface="Arial Unicode MS" pitchFamily="34" charset="-128"/>
              </a:rPr>
              <a:t>Staff credentials and methods vary.</a:t>
            </a:r>
          </a:p>
          <a:p>
            <a:pPr marL="1428750" lvl="2" indent="-514350" eaLnBrk="0" hangingPunct="0">
              <a:lnSpc>
                <a:spcPct val="90000"/>
              </a:lnSpc>
              <a:spcBef>
                <a:spcPct val="20000"/>
              </a:spcBef>
              <a:buFont typeface="Arial" pitchFamily="34" charset="0"/>
              <a:buChar char="•"/>
              <a:defRPr/>
            </a:pPr>
            <a:r>
              <a:rPr lang="en-US" sz="2000" b="0" kern="0" dirty="0" smtClean="0">
                <a:solidFill>
                  <a:schemeClr val="tx1"/>
                </a:solidFill>
                <a:latin typeface="Arial Unicode MS" pitchFamily="34" charset="-128"/>
                <a:ea typeface="Arial Unicode MS" pitchFamily="34" charset="-128"/>
                <a:cs typeface="Arial Unicode MS" pitchFamily="34" charset="-128"/>
              </a:rPr>
              <a:t>Wait times for screenings </a:t>
            </a:r>
            <a:r>
              <a:rPr lang="en-US" sz="2000" b="0" kern="0" dirty="0" smtClean="0">
                <a:solidFill>
                  <a:schemeClr val="tx1"/>
                </a:solidFill>
                <a:latin typeface="Arial Unicode MS" pitchFamily="34" charset="-128"/>
                <a:ea typeface="Arial Unicode MS" pitchFamily="34" charset="-128"/>
                <a:cs typeface="Arial Unicode MS" pitchFamily="34" charset="-128"/>
              </a:rPr>
              <a:t>vary.</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1428750" lvl="2" indent="-514350" eaLnBrk="0" hangingPunct="0">
              <a:lnSpc>
                <a:spcPct val="90000"/>
              </a:lnSpc>
              <a:spcBef>
                <a:spcPct val="20000"/>
              </a:spcBef>
              <a:buFont typeface="Arial" pitchFamily="34" charset="0"/>
              <a:buChar char="•"/>
              <a:defRPr/>
            </a:pPr>
            <a:r>
              <a:rPr lang="en-US" sz="2000" b="0" kern="0" dirty="0" smtClean="0">
                <a:solidFill>
                  <a:schemeClr val="tx1"/>
                </a:solidFill>
                <a:latin typeface="Arial Unicode MS" pitchFamily="34" charset="-128"/>
                <a:ea typeface="Arial Unicode MS" pitchFamily="34" charset="-128"/>
                <a:cs typeface="Arial Unicode MS" pitchFamily="34" charset="-128"/>
              </a:rPr>
              <a:t>Screening protocols and treatment methods </a:t>
            </a:r>
            <a:r>
              <a:rPr lang="en-US" sz="2000" b="0" kern="0" dirty="0" smtClean="0">
                <a:solidFill>
                  <a:schemeClr val="tx1"/>
                </a:solidFill>
                <a:latin typeface="Arial Unicode MS" pitchFamily="34" charset="-128"/>
                <a:ea typeface="Arial Unicode MS" pitchFamily="34" charset="-128"/>
                <a:cs typeface="Arial Unicode MS" pitchFamily="34" charset="-128"/>
              </a:rPr>
              <a:t>vary.</a:t>
            </a: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971550" lvl="1" indent="-514350" eaLnBrk="0" hangingPunct="0">
              <a:lnSpc>
                <a:spcPct val="90000"/>
              </a:lnSpc>
              <a:spcBef>
                <a:spcPct val="20000"/>
              </a:spcBef>
              <a:buFont typeface="Arial" pitchFamily="34" charset="0"/>
              <a:buChar char="•"/>
              <a:defRPr/>
            </a:pPr>
            <a:endParaRPr lang="en-US" sz="2000" b="0" i="1" kern="0" dirty="0" smtClean="0">
              <a:solidFill>
                <a:schemeClr val="tx1"/>
              </a:solidFill>
              <a:latin typeface="Arial Unicode MS" pitchFamily="34" charset="-128"/>
              <a:ea typeface="Arial Unicode MS" pitchFamily="34" charset="-128"/>
              <a:cs typeface="Arial Unicode MS" pitchFamily="34" charset="-128"/>
            </a:endParaRPr>
          </a:p>
          <a:p>
            <a:pPr marL="285750" indent="-285750" eaLnBrk="0" hangingPunct="0">
              <a:lnSpc>
                <a:spcPct val="90000"/>
              </a:lnSpc>
              <a:spcBef>
                <a:spcPct val="20000"/>
              </a:spcBef>
              <a:buFont typeface="Times New Roman" pitchFamily="18" charset="0"/>
              <a:buNone/>
              <a:defRPr/>
            </a:pPr>
            <a:r>
              <a:rPr lang="en-US" sz="2000" b="0" kern="0" dirty="0" smtClean="0">
                <a:solidFill>
                  <a:schemeClr val="tx1"/>
                </a:solidFill>
                <a:latin typeface="Arial Unicode MS" pitchFamily="34" charset="-128"/>
                <a:ea typeface="Arial Unicode MS" pitchFamily="34" charset="-128"/>
                <a:cs typeface="Arial Unicode MS" pitchFamily="34" charset="-128"/>
              </a:rPr>
              <a:t>14.  No uniform staffing T/O exists for SACCs.</a:t>
            </a:r>
          </a:p>
          <a:p>
            <a:pPr marL="1200150" lvl="2" indent="-285750" eaLnBrk="0" hangingPunct="0">
              <a:lnSpc>
                <a:spcPct val="90000"/>
              </a:lnSpc>
              <a:spcBef>
                <a:spcPct val="20000"/>
              </a:spcBef>
              <a:buFont typeface="Arial" pitchFamily="34" charset="0"/>
              <a:buChar char="•"/>
              <a:defRPr/>
            </a:pPr>
            <a:r>
              <a:rPr lang="en-US" sz="2000" b="0" i="1" kern="0" dirty="0" smtClean="0">
                <a:solidFill>
                  <a:schemeClr val="tx1"/>
                </a:solidFill>
                <a:latin typeface="Arial Unicode MS" pitchFamily="34" charset="-128"/>
                <a:ea typeface="Arial Unicode MS" pitchFamily="34" charset="-128"/>
                <a:cs typeface="Arial Unicode MS" pitchFamily="34" charset="-128"/>
              </a:rPr>
              <a:t>  </a:t>
            </a:r>
            <a:r>
              <a:rPr lang="en-US" sz="2000" b="0" kern="0" dirty="0" smtClean="0">
                <a:solidFill>
                  <a:schemeClr val="tx1"/>
                </a:solidFill>
                <a:latin typeface="Arial Unicode MS" pitchFamily="34" charset="-128"/>
                <a:ea typeface="Arial Unicode MS" pitchFamily="34" charset="-128"/>
                <a:cs typeface="Arial Unicode MS" pitchFamily="34" charset="-128"/>
              </a:rPr>
              <a:t>68% of SACCs report they are understaffed (11 of 16 Directors)</a:t>
            </a:r>
          </a:p>
          <a:p>
            <a:pPr marL="1143000" lvl="2" indent="-228600" eaLnBrk="0" hangingPunct="0">
              <a:lnSpc>
                <a:spcPct val="90000"/>
              </a:lnSpc>
              <a:spcBef>
                <a:spcPct val="20000"/>
              </a:spcBef>
              <a:buFont typeface="Arial" charset="0"/>
              <a:buChar char="•"/>
              <a:defRPr/>
            </a:pPr>
            <a:endParaRPr lang="en-US" sz="2000" b="0" kern="0" dirty="0">
              <a:solidFill>
                <a:schemeClr val="tx1"/>
              </a:solidFill>
              <a:latin typeface="Arial Unicode MS" pitchFamily="34" charset="-128"/>
              <a:ea typeface="Arial Unicode MS" pitchFamily="34" charset="-128"/>
              <a:cs typeface="Arial Unicode MS" pitchFamily="34" charset="-128"/>
            </a:endParaRPr>
          </a:p>
        </p:txBody>
      </p:sp>
      <p:sp>
        <p:nvSpPr>
          <p:cNvPr id="6" name="Rectangle 9"/>
          <p:cNvSpPr txBox="1">
            <a:spLocks noChangeArrowheads="1"/>
          </p:cNvSpPr>
          <p:nvPr/>
        </p:nvSpPr>
        <p:spPr>
          <a:xfrm>
            <a:off x="2583276" y="166399"/>
            <a:ext cx="3822543"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Times New Roman" pitchFamily="18" charset="0"/>
              </a:rPr>
              <a:t>Findings</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323277" y="1570113"/>
            <a:ext cx="8506687" cy="3639165"/>
          </a:xfrm>
          <a:prstGeom prst="rect">
            <a:avLst/>
          </a:prstGeom>
        </p:spPr>
        <p:txBody>
          <a:bodyPr/>
          <a:lstStyle/>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15.  Lack of transparency on SACC policies/procedures leads to unnecessary command frustration.  </a:t>
            </a:r>
          </a:p>
          <a:p>
            <a:pPr marL="685800" lvl="1" indent="-228600" eaLnBrk="0" hangingPunct="0">
              <a:lnSpc>
                <a:spcPct val="90000"/>
              </a:lnSpc>
              <a:spcBef>
                <a:spcPct val="20000"/>
              </a:spcBef>
              <a:buFont typeface="Arial" pitchFamily="34" charset="0"/>
              <a:buChar char="•"/>
              <a:defRPr/>
            </a:pPr>
            <a:r>
              <a:rPr lang="en-US" sz="2000" b="0" i="1" kern="0" dirty="0" smtClean="0">
                <a:solidFill>
                  <a:schemeClr val="tx1"/>
                </a:solidFill>
                <a:latin typeface="Arial Unicode MS" pitchFamily="34" charset="-128"/>
                <a:ea typeface="Arial Unicode MS" pitchFamily="34" charset="-128"/>
                <a:cs typeface="Arial Unicode MS" pitchFamily="34" charset="-128"/>
              </a:rPr>
              <a:t>  </a:t>
            </a:r>
            <a:r>
              <a:rPr lang="en-US" sz="2000" b="0" kern="0" dirty="0" smtClean="0">
                <a:solidFill>
                  <a:schemeClr val="tx1"/>
                </a:solidFill>
                <a:latin typeface="Arial Unicode MS" pitchFamily="34" charset="-128"/>
                <a:ea typeface="Arial Unicode MS" pitchFamily="34" charset="-128"/>
                <a:cs typeface="Arial Unicode MS" pitchFamily="34" charset="-128"/>
              </a:rPr>
              <a:t>SACCs triage cases causing extended wait times for some</a:t>
            </a:r>
            <a:br>
              <a:rPr lang="en-US" sz="2000" b="0" kern="0" dirty="0" smtClean="0">
                <a:solidFill>
                  <a:schemeClr val="tx1"/>
                </a:solidFill>
                <a:latin typeface="Arial Unicode MS" pitchFamily="34" charset="-128"/>
                <a:ea typeface="Arial Unicode MS" pitchFamily="34" charset="-128"/>
                <a:cs typeface="Arial Unicode MS" pitchFamily="34" charset="-128"/>
              </a:rPr>
            </a:br>
            <a:r>
              <a:rPr lang="en-US" sz="2000" b="0" kern="0" dirty="0" smtClean="0">
                <a:solidFill>
                  <a:schemeClr val="tx1"/>
                </a:solidFill>
                <a:latin typeface="Arial Unicode MS" pitchFamily="34" charset="-128"/>
                <a:ea typeface="Arial Unicode MS" pitchFamily="34" charset="-128"/>
                <a:cs typeface="Arial Unicode MS" pitchFamily="34" charset="-128"/>
              </a:rPr>
              <a:t>  Marines sent for screenings.     </a:t>
            </a:r>
          </a:p>
          <a:p>
            <a:pPr marL="514350" indent="-514350" eaLnBrk="0" hangingPunct="0">
              <a:lnSpc>
                <a:spcPct val="90000"/>
              </a:lnSpc>
              <a:spcBef>
                <a:spcPts val="0"/>
              </a:spcBef>
              <a:defRPr/>
            </a:pPr>
            <a:endParaRPr lang="en-US" sz="28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16.  Most SACOs are multi-tasked.</a:t>
            </a:r>
          </a:p>
          <a:p>
            <a:pPr marL="514350" indent="-514350" eaLnBrk="0" hangingPunct="0">
              <a:lnSpc>
                <a:spcPct val="90000"/>
              </a:lnSpc>
              <a:spcBef>
                <a:spcPts val="0"/>
              </a:spcBef>
              <a:buFont typeface="Times New Roman" pitchFamily="18" charset="0"/>
              <a:buAutoNum type="arabicPeriod" startAt="13"/>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17.  Some Commanders overload their SACOs with collateral duties.   </a:t>
            </a:r>
            <a:endParaRPr lang="en-US" sz="2000" b="0" kern="0" dirty="0">
              <a:solidFill>
                <a:schemeClr val="tx1"/>
              </a:solidFill>
              <a:latin typeface="Arial Unicode MS" pitchFamily="34" charset="-128"/>
              <a:ea typeface="Arial Unicode MS" pitchFamily="34" charset="-128"/>
              <a:cs typeface="Arial Unicode MS" pitchFamily="34" charset="-128"/>
            </a:endParaRPr>
          </a:p>
          <a:p>
            <a:pPr marL="285750" indent="-285750" eaLnBrk="0" hangingPunct="0">
              <a:lnSpc>
                <a:spcPct val="90000"/>
              </a:lnSpc>
              <a:spcBef>
                <a:spcPts val="0"/>
              </a:spcBef>
              <a:buFont typeface="Times New Roman" pitchFamily="18" charset="0"/>
              <a:buNone/>
              <a:defRPr/>
            </a:pPr>
            <a:r>
              <a:rPr lang="en-US" sz="2000" b="0" kern="0" dirty="0">
                <a:solidFill>
                  <a:schemeClr val="tx1"/>
                </a:solidFill>
                <a:latin typeface="Arial Unicode MS" pitchFamily="34" charset="-128"/>
                <a:ea typeface="Arial Unicode MS" pitchFamily="34" charset="-128"/>
                <a:cs typeface="Arial Unicode MS" pitchFamily="34" charset="-128"/>
              </a:rPr>
              <a:t> </a:t>
            </a:r>
          </a:p>
          <a:p>
            <a:pPr marL="457200" indent="-45720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18.  SACOs are responsible for monitoring aftercare treatment programs, but aren’t adequately trained for the task.</a:t>
            </a:r>
          </a:p>
          <a:p>
            <a:pPr marL="457200" indent="-457200" eaLnBrk="0" hangingPunct="0">
              <a:lnSpc>
                <a:spcPct val="90000"/>
              </a:lnSpc>
              <a:spcBef>
                <a:spcPts val="0"/>
              </a:spcBef>
              <a:buAutoNum type="arabicPeriod" startAt="19"/>
              <a:defRPr/>
            </a:pPr>
            <a:endParaRPr lang="en-US" sz="20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000" b="0" kern="0" dirty="0" smtClean="0">
                <a:solidFill>
                  <a:schemeClr val="tx1"/>
                </a:solidFill>
                <a:latin typeface="Arial Unicode MS" pitchFamily="34" charset="-128"/>
                <a:ea typeface="Arial Unicode MS" pitchFamily="34" charset="-128"/>
                <a:cs typeface="Arial Unicode MS" pitchFamily="34" charset="-128"/>
              </a:rPr>
              <a:t>19.  From a command training perspective the substance abuse program is not adequately </a:t>
            </a:r>
            <a:r>
              <a:rPr lang="en-US" sz="2000" b="0" kern="0" dirty="0">
                <a:solidFill>
                  <a:schemeClr val="tx1"/>
                </a:solidFill>
                <a:latin typeface="Arial Unicode MS" pitchFamily="34" charset="-128"/>
                <a:ea typeface="Arial Unicode MS" pitchFamily="34" charset="-128"/>
                <a:cs typeface="Arial Unicode MS" pitchFamily="34" charset="-128"/>
              </a:rPr>
              <a:t>linked </a:t>
            </a:r>
            <a:r>
              <a:rPr lang="en-US" sz="2000" b="0" kern="0" dirty="0" smtClean="0">
                <a:solidFill>
                  <a:schemeClr val="tx1"/>
                </a:solidFill>
                <a:latin typeface="Arial Unicode MS" pitchFamily="34" charset="-128"/>
                <a:ea typeface="Arial Unicode MS" pitchFamily="34" charset="-128"/>
                <a:cs typeface="Arial Unicode MS" pitchFamily="34" charset="-128"/>
              </a:rPr>
              <a:t>to other conditions (depression</a:t>
            </a:r>
            <a:r>
              <a:rPr lang="en-US" sz="2000" b="0" kern="0" dirty="0">
                <a:solidFill>
                  <a:schemeClr val="tx1"/>
                </a:solidFill>
                <a:latin typeface="Arial Unicode MS" pitchFamily="34" charset="-128"/>
                <a:ea typeface="Arial Unicode MS" pitchFamily="34" charset="-128"/>
                <a:cs typeface="Arial Unicode MS" pitchFamily="34" charset="-128"/>
              </a:rPr>
              <a:t>, </a:t>
            </a:r>
            <a:r>
              <a:rPr lang="en-US" sz="2000" b="0" kern="0" dirty="0" smtClean="0">
                <a:solidFill>
                  <a:schemeClr val="tx1"/>
                </a:solidFill>
                <a:latin typeface="Arial Unicode MS" pitchFamily="34" charset="-128"/>
                <a:ea typeface="Arial Unicode MS" pitchFamily="34" charset="-128"/>
                <a:cs typeface="Arial Unicode MS" pitchFamily="34" charset="-128"/>
              </a:rPr>
              <a:t>PTSD, </a:t>
            </a:r>
            <a:r>
              <a:rPr lang="en-US" sz="2000" b="0" kern="0" dirty="0">
                <a:solidFill>
                  <a:schemeClr val="tx1"/>
                </a:solidFill>
                <a:latin typeface="Arial Unicode MS" pitchFamily="34" charset="-128"/>
                <a:ea typeface="Arial Unicode MS" pitchFamily="34" charset="-128"/>
                <a:cs typeface="Arial Unicode MS" pitchFamily="34" charset="-128"/>
              </a:rPr>
              <a:t>TBI) </a:t>
            </a:r>
            <a:r>
              <a:rPr lang="en-US" sz="2000" b="0" kern="0" dirty="0" smtClean="0">
                <a:solidFill>
                  <a:schemeClr val="tx1"/>
                </a:solidFill>
                <a:latin typeface="Arial Unicode MS" pitchFamily="34" charset="-128"/>
                <a:ea typeface="Arial Unicode MS" pitchFamily="34" charset="-128"/>
                <a:cs typeface="Arial Unicode MS" pitchFamily="34" charset="-128"/>
              </a:rPr>
              <a:t>or suicide, spouse abuse, and sexual </a:t>
            </a:r>
            <a:r>
              <a:rPr lang="en-US" sz="2000" b="0" kern="0" dirty="0">
                <a:solidFill>
                  <a:schemeClr val="tx1"/>
                </a:solidFill>
                <a:latin typeface="Arial Unicode MS" pitchFamily="34" charset="-128"/>
                <a:ea typeface="Arial Unicode MS" pitchFamily="34" charset="-128"/>
                <a:cs typeface="Arial Unicode MS" pitchFamily="34" charset="-128"/>
              </a:rPr>
              <a:t>assault</a:t>
            </a:r>
            <a:r>
              <a:rPr lang="en-US" sz="2000" b="0" kern="0" dirty="0" smtClean="0">
                <a:solidFill>
                  <a:schemeClr val="tx1"/>
                </a:solidFill>
                <a:latin typeface="Arial Unicode MS" pitchFamily="34" charset="-128"/>
                <a:ea typeface="Arial Unicode MS" pitchFamily="34" charset="-128"/>
                <a:cs typeface="Arial Unicode MS" pitchFamily="34" charset="-128"/>
              </a:rPr>
              <a:t>.  </a:t>
            </a:r>
            <a:endParaRPr lang="en-US" sz="1200" b="0" kern="0" dirty="0">
              <a:solidFill>
                <a:schemeClr val="tx1"/>
              </a:solidFill>
              <a:latin typeface="Arial Unicode MS" pitchFamily="34" charset="-128"/>
              <a:ea typeface="Arial Unicode MS" pitchFamily="34" charset="-128"/>
              <a:cs typeface="Arial Unicode MS" pitchFamily="34" charset="-128"/>
            </a:endParaRPr>
          </a:p>
          <a:p>
            <a:pPr marL="1143000" lvl="2" indent="-228600" eaLnBrk="0" hangingPunct="0">
              <a:lnSpc>
                <a:spcPct val="90000"/>
              </a:lnSpc>
              <a:spcBef>
                <a:spcPct val="20000"/>
              </a:spcBef>
              <a:buClr>
                <a:srgbClr val="CE0027"/>
              </a:buClr>
              <a:buFont typeface="Wingdings" pitchFamily="2" charset="2"/>
              <a:buNone/>
              <a:defRPr/>
            </a:pPr>
            <a:endParaRPr lang="en-US" sz="1200" b="0" kern="0" dirty="0">
              <a:solidFill>
                <a:schemeClr val="tx1"/>
              </a:solidFill>
              <a:latin typeface="Arial Unicode MS" pitchFamily="34" charset="-128"/>
              <a:ea typeface="Arial Unicode MS" pitchFamily="34" charset="-128"/>
              <a:cs typeface="Arial Unicode MS" pitchFamily="34" charset="-128"/>
            </a:endParaRPr>
          </a:p>
        </p:txBody>
      </p:sp>
      <p:sp>
        <p:nvSpPr>
          <p:cNvPr id="21508"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2F30D1C2-3810-4C42-8E99-BAF45909745D}" type="slidenum">
              <a:rPr lang="en-US" smtClean="0">
                <a:latin typeface="Arial" charset="0"/>
                <a:cs typeface="Arial" charset="0"/>
              </a:rPr>
              <a:pPr/>
              <a:t>15</a:t>
            </a:fld>
            <a:endParaRPr lang="en-US" dirty="0" smtClean="0">
              <a:latin typeface="Arial" charset="0"/>
              <a:cs typeface="Arial" charset="0"/>
            </a:endParaRPr>
          </a:p>
        </p:txBody>
      </p:sp>
      <p:sp>
        <p:nvSpPr>
          <p:cNvPr id="5" name="Rectangle 9"/>
          <p:cNvSpPr txBox="1">
            <a:spLocks noChangeArrowheads="1"/>
          </p:cNvSpPr>
          <p:nvPr/>
        </p:nvSpPr>
        <p:spPr>
          <a:xfrm>
            <a:off x="2583276" y="166399"/>
            <a:ext cx="3822543"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Times New Roman" pitchFamily="18" charset="0"/>
              </a:rPr>
              <a:t>Findings</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332510" y="1916402"/>
            <a:ext cx="8506691" cy="3608676"/>
          </a:xfrm>
          <a:prstGeom prst="rect">
            <a:avLst/>
          </a:prstGeom>
        </p:spPr>
        <p:txBody>
          <a:bodyPr/>
          <a:lstStyle/>
          <a:p>
            <a:pPr marL="1143000" lvl="2" indent="-228600" eaLnBrk="0" hangingPunct="0">
              <a:lnSpc>
                <a:spcPct val="90000"/>
              </a:lnSpc>
              <a:spcBef>
                <a:spcPct val="20000"/>
              </a:spcBef>
              <a:buFont typeface="Times New Roman" pitchFamily="18" charset="0"/>
              <a:buChar char="—"/>
              <a:defRPr/>
            </a:pPr>
            <a:endParaRPr lang="en-US" sz="2200" b="0" kern="0" dirty="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20.  Junior leaders are not adequately trained on prevention and early intervention techniques. </a:t>
            </a:r>
          </a:p>
          <a:p>
            <a:pPr marL="514350" indent="-514350" eaLnBrk="0" hangingPunct="0">
              <a:lnSpc>
                <a:spcPct val="90000"/>
              </a:lnSpc>
              <a:spcBef>
                <a:spcPts val="0"/>
              </a:spcBef>
              <a:defRPr/>
            </a:pPr>
            <a:endParaRPr lang="en-US" sz="22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21.  Treatment for alcohol abuse is viewed as a punitive measure.  </a:t>
            </a:r>
          </a:p>
          <a:p>
            <a:pPr marL="514350" indent="-514350" eaLnBrk="0" hangingPunct="0">
              <a:lnSpc>
                <a:spcPct val="90000"/>
              </a:lnSpc>
              <a:spcBef>
                <a:spcPts val="0"/>
              </a:spcBef>
              <a:defRPr/>
            </a:pPr>
            <a:endParaRPr lang="en-US" sz="2200" b="0" kern="0" dirty="0" smtClean="0">
              <a:solidFill>
                <a:schemeClr val="tx1"/>
              </a:solidFill>
              <a:latin typeface="Arial Unicode MS" pitchFamily="34" charset="-128"/>
              <a:ea typeface="Arial Unicode MS" pitchFamily="34" charset="-128"/>
              <a:cs typeface="Arial Unicode MS" pitchFamily="34" charset="-128"/>
            </a:endParaRPr>
          </a:p>
          <a:p>
            <a:pPr marL="514350" indent="-514350" eaLnBrk="0" hangingPunct="0">
              <a:lnSpc>
                <a:spcPct val="90000"/>
              </a:lnSpc>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22.  Due to the existing stigma, Marines are reluctant to self-report alcohol problems and seek treatment.</a:t>
            </a:r>
          </a:p>
          <a:p>
            <a:pPr marL="1143000" lvl="2" indent="-228600" eaLnBrk="0" hangingPunct="0">
              <a:lnSpc>
                <a:spcPct val="90000"/>
              </a:lnSpc>
              <a:spcBef>
                <a:spcPct val="20000"/>
              </a:spcBef>
              <a:buClr>
                <a:srgbClr val="CE0027"/>
              </a:buClr>
              <a:buFont typeface="Wingdings" pitchFamily="2" charset="2"/>
              <a:buNone/>
              <a:defRPr/>
            </a:pPr>
            <a:endParaRPr lang="en-US" sz="2200" b="0" kern="0" dirty="0">
              <a:solidFill>
                <a:schemeClr val="tx1"/>
              </a:solidFill>
              <a:latin typeface="Arial Unicode MS" pitchFamily="34" charset="-128"/>
              <a:ea typeface="Arial Unicode MS" pitchFamily="34" charset="-128"/>
              <a:cs typeface="Arial Unicode MS" pitchFamily="34" charset="-128"/>
            </a:endParaRPr>
          </a:p>
        </p:txBody>
      </p:sp>
      <p:sp>
        <p:nvSpPr>
          <p:cNvPr id="21508"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2F30D1C2-3810-4C42-8E99-BAF45909745D}" type="slidenum">
              <a:rPr lang="en-US" smtClean="0">
                <a:latin typeface="Arial" charset="0"/>
                <a:cs typeface="Arial" charset="0"/>
              </a:rPr>
              <a:pPr/>
              <a:t>16</a:t>
            </a:fld>
            <a:endParaRPr lang="en-US" dirty="0" smtClean="0">
              <a:latin typeface="Arial" charset="0"/>
              <a:cs typeface="Arial" charset="0"/>
            </a:endParaRPr>
          </a:p>
        </p:txBody>
      </p:sp>
      <p:sp>
        <p:nvSpPr>
          <p:cNvPr id="5" name="Rectangle 9"/>
          <p:cNvSpPr txBox="1">
            <a:spLocks noChangeArrowheads="1"/>
          </p:cNvSpPr>
          <p:nvPr/>
        </p:nvSpPr>
        <p:spPr>
          <a:xfrm>
            <a:off x="2583276" y="166399"/>
            <a:ext cx="3822543"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Times New Roman" pitchFamily="18" charset="0"/>
              </a:rPr>
              <a:t>Findings</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txBox="1">
            <a:spLocks noChangeArrowheads="1"/>
          </p:cNvSpPr>
          <p:nvPr/>
        </p:nvSpPr>
        <p:spPr>
          <a:xfrm>
            <a:off x="1043710" y="206517"/>
            <a:ext cx="7939087" cy="836612"/>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000" kern="0" dirty="0">
                <a:ln w="11430"/>
                <a:solidFill>
                  <a:schemeClr val="tx1"/>
                </a:solidFill>
                <a:effectLst>
                  <a:outerShdw blurRad="50800" dist="39000" dir="5460000" algn="tl">
                    <a:srgbClr val="000000">
                      <a:alpha val="38000"/>
                    </a:srgbClr>
                  </a:outerShdw>
                </a:effectLst>
                <a:latin typeface="+mj-lt"/>
                <a:ea typeface="+mj-ea"/>
                <a:cs typeface="+mj-cs"/>
              </a:rPr>
              <a:t>Reserve Component Problems</a:t>
            </a:r>
          </a:p>
        </p:txBody>
      </p:sp>
      <p:sp>
        <p:nvSpPr>
          <p:cNvPr id="3" name="Content Placeholder 4"/>
          <p:cNvSpPr txBox="1">
            <a:spLocks/>
          </p:cNvSpPr>
          <p:nvPr/>
        </p:nvSpPr>
        <p:spPr>
          <a:xfrm>
            <a:off x="184728" y="1506538"/>
            <a:ext cx="8728364" cy="5351462"/>
          </a:xfrm>
          <a:prstGeom prst="rect">
            <a:avLst/>
          </a:prstGeom>
        </p:spPr>
        <p:txBody>
          <a:bodyPr/>
          <a:lstStyle/>
          <a:p>
            <a:pPr marL="342900" indent="-342900" eaLnBrk="0" hangingPunct="0">
              <a:spcBef>
                <a:spcPts val="0"/>
              </a:spcBef>
              <a:buFont typeface="Wingdings" pitchFamily="2" charset="2"/>
              <a:buChar char="§"/>
              <a:defRPr/>
            </a:pPr>
            <a:r>
              <a:rPr lang="en-US" sz="2200" b="0" kern="0" dirty="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 Many Reservists lack easy access to SACCs, and must take</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time off from civilian work or school to obtain screening and </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treatment.</a:t>
            </a:r>
          </a:p>
          <a:p>
            <a:pPr marL="342900" indent="-342900" eaLnBrk="0" hangingPunct="0">
              <a:spcBef>
                <a:spcPts val="0"/>
              </a:spcBef>
              <a:buClr>
                <a:srgbClr val="CE0027"/>
              </a:buClr>
              <a:buFont typeface="Wingdings" pitchFamily="2" charset="2"/>
              <a:buChar char="§"/>
              <a:defRPr/>
            </a:pPr>
            <a:endParaRPr lang="en-US" sz="2200" b="0" kern="0" dirty="0" smtClean="0">
              <a:solidFill>
                <a:schemeClr val="tx1"/>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Reservists experience long wait times when seeking SACC</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appointments because they seek to schedule these </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appointments during drill periods.</a:t>
            </a:r>
          </a:p>
          <a:p>
            <a:pPr marL="342900" indent="-342900" eaLnBrk="0" hangingPunct="0">
              <a:spcBef>
                <a:spcPts val="0"/>
              </a:spcBef>
              <a:buFont typeface="Wingdings" pitchFamily="2" charset="2"/>
              <a:buChar char="§"/>
              <a:defRPr/>
            </a:pPr>
            <a:endParaRPr lang="en-US" sz="2200" b="0" kern="0" dirty="0" smtClean="0">
              <a:solidFill>
                <a:schemeClr val="tx1"/>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Reservists reported problems related to the time and expense</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involved in obtaining transportation to the nearest SACC.</a:t>
            </a:r>
          </a:p>
          <a:p>
            <a:pPr marL="342900" indent="-342900" eaLnBrk="0" hangingPunct="0">
              <a:spcBef>
                <a:spcPts val="0"/>
              </a:spcBef>
              <a:buFont typeface="Wingdings" pitchFamily="2" charset="2"/>
              <a:buChar char="§"/>
              <a:defRPr/>
            </a:pPr>
            <a:endParaRPr lang="en-US" sz="2200" b="0" kern="0" dirty="0" smtClean="0">
              <a:solidFill>
                <a:schemeClr val="tx1"/>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Reservists </a:t>
            </a:r>
            <a:r>
              <a:rPr lang="en-US" sz="2200" b="0" kern="0" dirty="0">
                <a:solidFill>
                  <a:schemeClr val="tx1"/>
                </a:solidFill>
                <a:latin typeface="Arial Unicode MS" pitchFamily="34" charset="-128"/>
                <a:ea typeface="Arial Unicode MS" pitchFamily="34" charset="-128"/>
                <a:cs typeface="Arial Unicode MS" pitchFamily="34" charset="-128"/>
              </a:rPr>
              <a:t>are not covered under TRICARE when </a:t>
            </a:r>
            <a:r>
              <a:rPr lang="en-US" sz="2200" b="0" kern="0" dirty="0" smtClean="0">
                <a:solidFill>
                  <a:schemeClr val="tx1"/>
                </a:solidFill>
                <a:latin typeface="Arial Unicode MS" pitchFamily="34" charset="-128"/>
                <a:ea typeface="Arial Unicode MS" pitchFamily="34" charset="-128"/>
                <a:cs typeface="Arial Unicode MS" pitchFamily="34" charset="-128"/>
              </a:rPr>
              <a:t>they </a:t>
            </a:r>
            <a:r>
              <a:rPr lang="en-US" sz="2200" b="0" kern="0" dirty="0">
                <a:solidFill>
                  <a:schemeClr val="tx1"/>
                </a:solidFill>
                <a:latin typeface="Arial Unicode MS" pitchFamily="34" charset="-128"/>
                <a:ea typeface="Arial Unicode MS" pitchFamily="34" charset="-128"/>
                <a:cs typeface="Arial Unicode MS" pitchFamily="34" charset="-128"/>
              </a:rPr>
              <a:t>are not </a:t>
            </a:r>
            <a:r>
              <a:rPr lang="en-US" sz="2200" b="0" kern="0" dirty="0" smtClean="0">
                <a:solidFill>
                  <a:schemeClr val="tx1"/>
                </a:solidFill>
                <a:latin typeface="Arial Unicode MS" pitchFamily="34" charset="-128"/>
                <a:ea typeface="Arial Unicode MS" pitchFamily="34" charset="-128"/>
                <a:cs typeface="Arial Unicode MS" pitchFamily="34" charset="-128"/>
              </a:rPr>
              <a:t>in</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a:solidFill>
                  <a:schemeClr val="tx1"/>
                </a:solidFill>
                <a:latin typeface="Arial Unicode MS" pitchFamily="34" charset="-128"/>
                <a:ea typeface="Arial Unicode MS" pitchFamily="34" charset="-128"/>
                <a:cs typeface="Arial Unicode MS" pitchFamily="34" charset="-128"/>
              </a:rPr>
              <a:t>an active </a:t>
            </a:r>
            <a:r>
              <a:rPr lang="en-US" sz="2200" b="0" kern="0" dirty="0" smtClean="0">
                <a:solidFill>
                  <a:schemeClr val="tx1"/>
                </a:solidFill>
                <a:latin typeface="Arial Unicode MS" pitchFamily="34" charset="-128"/>
                <a:ea typeface="Arial Unicode MS" pitchFamily="34" charset="-128"/>
                <a:cs typeface="Arial Unicode MS" pitchFamily="34" charset="-128"/>
              </a:rPr>
              <a:t>status.</a:t>
            </a:r>
            <a:endParaRPr lang="en-US" sz="2200" b="0" kern="0" dirty="0">
              <a:solidFill>
                <a:schemeClr val="tx1"/>
              </a:solidFill>
              <a:latin typeface="Arial Unicode MS" pitchFamily="34" charset="-128"/>
              <a:ea typeface="Arial Unicode MS" pitchFamily="34" charset="-128"/>
              <a:cs typeface="Arial Unicode MS" pitchFamily="34" charset="-128"/>
            </a:endParaRPr>
          </a:p>
        </p:txBody>
      </p:sp>
      <p:sp>
        <p:nvSpPr>
          <p:cNvPr id="22532"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CC58F7BC-0D1B-4709-8EF7-9CEBD716F7E0}" type="slidenum">
              <a:rPr lang="en-US" smtClean="0">
                <a:latin typeface="Arial" charset="0"/>
                <a:cs typeface="Arial" charset="0"/>
              </a:rPr>
              <a:pPr/>
              <a:t>17</a:t>
            </a:fld>
            <a:endParaRPr lang="en-US" smtClean="0">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Text Box 3"/>
          <p:cNvSpPr txBox="1">
            <a:spLocks noChangeArrowheads="1"/>
          </p:cNvSpPr>
          <p:nvPr/>
        </p:nvSpPr>
        <p:spPr bwMode="auto">
          <a:xfrm>
            <a:off x="434111" y="1339273"/>
            <a:ext cx="8497454" cy="5324535"/>
          </a:xfrm>
          <a:prstGeom prst="rect">
            <a:avLst/>
          </a:prstGeom>
          <a:noFill/>
          <a:ln w="9525">
            <a:noFill/>
            <a:miter lim="800000"/>
            <a:headEnd/>
            <a:tailEnd/>
          </a:ln>
          <a:effectLst/>
        </p:spPr>
        <p:txBody>
          <a:bodyPr wrap="square">
            <a:spAutoFit/>
          </a:bodyPr>
          <a:lstStyle/>
          <a:p>
            <a:pPr>
              <a:defRPr/>
            </a:pPr>
            <a:r>
              <a:rPr lang="en-US" sz="2000" b="0" dirty="0" smtClean="0">
                <a:solidFill>
                  <a:schemeClr val="tx1"/>
                </a:solidFill>
                <a:latin typeface="+mn-lt"/>
              </a:rPr>
              <a:t>1.  Direct Behavioral </a:t>
            </a:r>
            <a:r>
              <a:rPr lang="en-US" sz="2000" b="0" dirty="0">
                <a:solidFill>
                  <a:schemeClr val="tx1"/>
                </a:solidFill>
                <a:latin typeface="+mn-lt"/>
              </a:rPr>
              <a:t>Health </a:t>
            </a:r>
            <a:r>
              <a:rPr lang="en-US" sz="2000" b="0" dirty="0" smtClean="0">
                <a:solidFill>
                  <a:schemeClr val="tx1"/>
                </a:solidFill>
                <a:latin typeface="+mn-lt"/>
              </a:rPr>
              <a:t>Branch (MFC) to:</a:t>
            </a:r>
            <a:br>
              <a:rPr lang="en-US" sz="2000" b="0" dirty="0" smtClean="0">
                <a:solidFill>
                  <a:schemeClr val="tx1"/>
                </a:solidFill>
                <a:latin typeface="+mn-lt"/>
              </a:rPr>
            </a:br>
            <a:endParaRPr lang="en-US" sz="2000" b="0" dirty="0">
              <a:solidFill>
                <a:schemeClr val="tx1"/>
              </a:solidFill>
              <a:latin typeface="+mn-lt"/>
            </a:endParaRPr>
          </a:p>
          <a:p>
            <a:pPr lvl="1">
              <a:buFont typeface="Arial" pitchFamily="34" charset="0"/>
              <a:buChar char="•"/>
              <a:defRPr/>
            </a:pPr>
            <a:r>
              <a:rPr lang="en-US" sz="2000" b="0" dirty="0">
                <a:solidFill>
                  <a:schemeClr val="tx1"/>
                </a:solidFill>
                <a:latin typeface="+mn-lt"/>
              </a:rPr>
              <a:t> </a:t>
            </a:r>
            <a:r>
              <a:rPr lang="en-US" sz="2000" b="0" dirty="0" smtClean="0">
                <a:solidFill>
                  <a:schemeClr val="tx1"/>
                </a:solidFill>
                <a:latin typeface="+mn-lt"/>
              </a:rPr>
              <a:t>Establish Accreditation </a:t>
            </a:r>
            <a:r>
              <a:rPr lang="en-US" sz="2000" b="0" dirty="0">
                <a:solidFill>
                  <a:schemeClr val="tx1"/>
                </a:solidFill>
                <a:latin typeface="+mn-lt"/>
              </a:rPr>
              <a:t>(</a:t>
            </a:r>
            <a:r>
              <a:rPr lang="en-US" sz="2000" b="0" dirty="0" smtClean="0">
                <a:solidFill>
                  <a:schemeClr val="tx1"/>
                </a:solidFill>
                <a:latin typeface="+mn-lt"/>
              </a:rPr>
              <a:t>develop a common </a:t>
            </a:r>
            <a:r>
              <a:rPr lang="en-US" sz="2000" b="0" dirty="0">
                <a:solidFill>
                  <a:schemeClr val="tx1"/>
                </a:solidFill>
                <a:latin typeface="+mn-lt"/>
              </a:rPr>
              <a:t>level of </a:t>
            </a:r>
            <a:r>
              <a:rPr lang="en-US" sz="2000" b="0" dirty="0" smtClean="0">
                <a:solidFill>
                  <a:schemeClr val="tx1"/>
                </a:solidFill>
                <a:latin typeface="+mn-lt"/>
              </a:rPr>
              <a:t> practice, </a:t>
            </a:r>
          </a:p>
          <a:p>
            <a:pPr lvl="1">
              <a:defRPr/>
            </a:pPr>
            <a:r>
              <a:rPr lang="en-US" sz="2000" b="0" dirty="0" smtClean="0">
                <a:solidFill>
                  <a:schemeClr val="tx1"/>
                </a:solidFill>
                <a:latin typeface="+mn-lt"/>
              </a:rPr>
              <a:t>  including uniform screening/treatment policies/procedures based on</a:t>
            </a:r>
          </a:p>
          <a:p>
            <a:pPr lvl="1">
              <a:defRPr/>
            </a:pPr>
            <a:r>
              <a:rPr lang="en-US" sz="2000" b="0" dirty="0" smtClean="0">
                <a:solidFill>
                  <a:schemeClr val="tx1"/>
                </a:solidFill>
                <a:latin typeface="+mn-lt"/>
              </a:rPr>
              <a:t>  civilian </a:t>
            </a:r>
            <a:r>
              <a:rPr lang="en-US" sz="2000" b="0" dirty="0">
                <a:solidFill>
                  <a:schemeClr val="tx1"/>
                </a:solidFill>
                <a:latin typeface="+mn-lt"/>
              </a:rPr>
              <a:t>industry </a:t>
            </a:r>
            <a:r>
              <a:rPr lang="en-US" sz="2000" b="0" dirty="0" smtClean="0">
                <a:solidFill>
                  <a:schemeClr val="tx1"/>
                </a:solidFill>
                <a:latin typeface="+mn-lt"/>
              </a:rPr>
              <a:t>best </a:t>
            </a:r>
            <a:r>
              <a:rPr lang="en-US" sz="2000" b="0" dirty="0" smtClean="0">
                <a:solidFill>
                  <a:schemeClr val="tx1"/>
                </a:solidFill>
                <a:latin typeface="+mn-lt"/>
              </a:rPr>
              <a:t>practices </a:t>
            </a:r>
            <a:r>
              <a:rPr lang="en-US" sz="2000" b="0" dirty="0" smtClean="0">
                <a:solidFill>
                  <a:schemeClr val="tx1"/>
                </a:solidFill>
                <a:latin typeface="+mn-lt"/>
              </a:rPr>
              <a:t>and standards). </a:t>
            </a:r>
            <a:br>
              <a:rPr lang="en-US" sz="2000" b="0" dirty="0" smtClean="0">
                <a:solidFill>
                  <a:schemeClr val="tx1"/>
                </a:solidFill>
                <a:latin typeface="+mn-lt"/>
              </a:rPr>
            </a:br>
            <a:endParaRPr lang="en-US" sz="2000" b="0" dirty="0">
              <a:solidFill>
                <a:schemeClr val="tx1"/>
              </a:solidFill>
              <a:latin typeface="+mn-lt"/>
            </a:endParaRPr>
          </a:p>
          <a:p>
            <a:pPr lvl="1">
              <a:buFont typeface="Arial" pitchFamily="34" charset="0"/>
              <a:buChar char="•"/>
              <a:defRPr/>
            </a:pPr>
            <a:r>
              <a:rPr lang="en-US" sz="2000" b="0" dirty="0" smtClean="0">
                <a:solidFill>
                  <a:schemeClr val="tx1"/>
                </a:solidFill>
                <a:latin typeface="+mn-lt"/>
              </a:rPr>
              <a:t> Create Model Staffing Template (T/O and T/E).</a:t>
            </a:r>
            <a:br>
              <a:rPr lang="en-US" sz="2000" b="0" dirty="0" smtClean="0">
                <a:solidFill>
                  <a:schemeClr val="tx1"/>
                </a:solidFill>
                <a:latin typeface="+mn-lt"/>
              </a:rPr>
            </a:br>
            <a:endParaRPr lang="en-US" sz="2000" b="0" dirty="0" smtClean="0">
              <a:solidFill>
                <a:schemeClr val="tx1"/>
              </a:solidFill>
              <a:latin typeface="+mn-lt"/>
            </a:endParaRPr>
          </a:p>
          <a:p>
            <a:pPr lvl="1">
              <a:buFont typeface="Arial" pitchFamily="34" charset="0"/>
              <a:buChar char="•"/>
              <a:defRPr/>
            </a:pPr>
            <a:r>
              <a:rPr lang="en-US" sz="2000" b="0" dirty="0" smtClean="0">
                <a:solidFill>
                  <a:schemeClr val="tx1"/>
                </a:solidFill>
                <a:latin typeface="+mn-lt"/>
              </a:rPr>
              <a:t> Establish staff training </a:t>
            </a:r>
            <a:r>
              <a:rPr lang="en-US" sz="2000" b="0" dirty="0" smtClean="0">
                <a:solidFill>
                  <a:schemeClr val="tx1"/>
                </a:solidFill>
                <a:latin typeface="+mn-lt"/>
              </a:rPr>
              <a:t>standards.</a:t>
            </a:r>
            <a:r>
              <a:rPr lang="en-US" sz="2000" b="0" dirty="0" smtClean="0">
                <a:solidFill>
                  <a:schemeClr val="tx1"/>
                </a:solidFill>
                <a:latin typeface="+mn-lt"/>
              </a:rPr>
              <a:t/>
            </a:r>
            <a:br>
              <a:rPr lang="en-US" sz="2000" b="0" dirty="0" smtClean="0">
                <a:solidFill>
                  <a:schemeClr val="tx1"/>
                </a:solidFill>
                <a:latin typeface="+mn-lt"/>
              </a:rPr>
            </a:br>
            <a:endParaRPr lang="en-US" sz="2000" b="0" dirty="0" smtClean="0">
              <a:solidFill>
                <a:schemeClr val="tx1"/>
              </a:solidFill>
              <a:latin typeface="+mn-lt"/>
            </a:endParaRPr>
          </a:p>
          <a:p>
            <a:pPr lvl="1">
              <a:buFont typeface="Arial" pitchFamily="34" charset="0"/>
              <a:buChar char="•"/>
              <a:defRPr/>
            </a:pPr>
            <a:r>
              <a:rPr lang="en-US" sz="2000" b="0" dirty="0" smtClean="0">
                <a:solidFill>
                  <a:schemeClr val="tx1"/>
                </a:solidFill>
                <a:latin typeface="+mn-lt"/>
              </a:rPr>
              <a:t> Establish industry standard credentials requirement and ensure </a:t>
            </a:r>
          </a:p>
          <a:p>
            <a:pPr lvl="1">
              <a:defRPr/>
            </a:pPr>
            <a:r>
              <a:rPr lang="en-US" sz="2000" b="0" dirty="0" smtClean="0">
                <a:solidFill>
                  <a:schemeClr val="tx1"/>
                </a:solidFill>
                <a:latin typeface="+mn-lt"/>
              </a:rPr>
              <a:t>  uniform treatment.</a:t>
            </a:r>
            <a:br>
              <a:rPr lang="en-US" sz="2000" b="0" dirty="0" smtClean="0">
                <a:solidFill>
                  <a:schemeClr val="tx1"/>
                </a:solidFill>
                <a:latin typeface="+mn-lt"/>
              </a:rPr>
            </a:br>
            <a:endParaRPr lang="en-US" sz="2000" b="0" dirty="0" smtClean="0">
              <a:solidFill>
                <a:schemeClr val="tx1"/>
              </a:solidFill>
              <a:latin typeface="+mn-lt"/>
            </a:endParaRPr>
          </a:p>
          <a:p>
            <a:pPr lvl="1">
              <a:buFont typeface="Arial" pitchFamily="34" charset="0"/>
              <a:buChar char="•"/>
              <a:defRPr/>
            </a:pPr>
            <a:r>
              <a:rPr lang="en-US" sz="2000" b="0" dirty="0" smtClean="0">
                <a:solidFill>
                  <a:schemeClr val="tx1"/>
                </a:solidFill>
                <a:latin typeface="+mn-lt"/>
              </a:rPr>
              <a:t> Establish quarterly MFC technical assistance visits.</a:t>
            </a:r>
            <a:br>
              <a:rPr lang="en-US" sz="2000" b="0" dirty="0" smtClean="0">
                <a:solidFill>
                  <a:schemeClr val="tx1"/>
                </a:solidFill>
                <a:latin typeface="+mn-lt"/>
              </a:rPr>
            </a:br>
            <a:endParaRPr lang="en-US" sz="2000" b="0" dirty="0" smtClean="0">
              <a:solidFill>
                <a:schemeClr val="tx1"/>
              </a:solidFill>
              <a:latin typeface="+mn-lt"/>
            </a:endParaRPr>
          </a:p>
          <a:p>
            <a:pPr lvl="1">
              <a:buFont typeface="Arial" pitchFamily="34" charset="0"/>
              <a:buChar char="•"/>
              <a:defRPr/>
            </a:pPr>
            <a:r>
              <a:rPr lang="en-US" sz="2000" b="0" dirty="0" smtClean="0">
                <a:solidFill>
                  <a:schemeClr val="tx1"/>
                </a:solidFill>
                <a:latin typeface="+mn-lt"/>
              </a:rPr>
              <a:t> Establish regular communication </a:t>
            </a:r>
            <a:r>
              <a:rPr lang="en-US" sz="2000" b="0" dirty="0" smtClean="0">
                <a:solidFill>
                  <a:schemeClr val="tx1"/>
                </a:solidFill>
                <a:latin typeface="+mn-lt"/>
              </a:rPr>
              <a:t>(</a:t>
            </a:r>
            <a:r>
              <a:rPr lang="en-US" sz="2000" b="0" dirty="0" err="1" smtClean="0">
                <a:solidFill>
                  <a:schemeClr val="tx1"/>
                </a:solidFill>
                <a:latin typeface="+mn-lt"/>
              </a:rPr>
              <a:t>Sharepoint</a:t>
            </a:r>
            <a:r>
              <a:rPr lang="en-US" sz="2000" b="0" dirty="0" smtClean="0">
                <a:solidFill>
                  <a:schemeClr val="tx1"/>
                </a:solidFill>
                <a:latin typeface="+mn-lt"/>
              </a:rPr>
              <a:t> </a:t>
            </a:r>
            <a:r>
              <a:rPr lang="en-US" sz="2000" b="0" dirty="0" smtClean="0">
                <a:solidFill>
                  <a:schemeClr val="tx1"/>
                </a:solidFill>
                <a:latin typeface="+mn-lt"/>
              </a:rPr>
              <a:t>site or other means) </a:t>
            </a:r>
          </a:p>
          <a:p>
            <a:pPr lvl="1">
              <a:defRPr/>
            </a:pPr>
            <a:r>
              <a:rPr lang="en-US" sz="2000" b="0" dirty="0" smtClean="0">
                <a:solidFill>
                  <a:schemeClr val="tx1"/>
                </a:solidFill>
                <a:latin typeface="+mn-lt"/>
              </a:rPr>
              <a:t>  for sharing MFC guidance and best practices. </a:t>
            </a:r>
            <a:endParaRPr lang="en-US" sz="2000" dirty="0">
              <a:solidFill>
                <a:schemeClr val="tx1"/>
              </a:solidFill>
            </a:endParaRPr>
          </a:p>
        </p:txBody>
      </p:sp>
      <p:sp>
        <p:nvSpPr>
          <p:cNvPr id="25604" name="Rectangle 4"/>
          <p:cNvSpPr>
            <a:spLocks noChangeArrowheads="1"/>
          </p:cNvSpPr>
          <p:nvPr/>
        </p:nvSpPr>
        <p:spPr bwMode="auto">
          <a:xfrm>
            <a:off x="2189020" y="154709"/>
            <a:ext cx="5190836" cy="836613"/>
          </a:xfrm>
          <a:prstGeom prst="rect">
            <a:avLst/>
          </a:prstGeom>
          <a:noFill/>
          <a:ln w="9525">
            <a:noFill/>
            <a:miter lim="800000"/>
            <a:headEnd/>
            <a:tailEnd/>
          </a:ln>
        </p:spPr>
        <p:txBody>
          <a:bodyPr lIns="91354" tIns="45678" rIns="91354" bIns="45678"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dirty="0">
                <a:ln w="11430"/>
                <a:solidFill>
                  <a:schemeClr val="tx1"/>
                </a:solidFill>
                <a:effectLst>
                  <a:outerShdw blurRad="50800" dist="39000" dir="5460000" algn="tl">
                    <a:srgbClr val="000000">
                      <a:alpha val="38000"/>
                    </a:srgbClr>
                  </a:outerShdw>
                </a:effectLst>
                <a:latin typeface="+mj-lt"/>
                <a:cs typeface="Times New Roman" pitchFamily="18" charset="0"/>
              </a:rPr>
              <a:t>Recommendations</a:t>
            </a:r>
          </a:p>
        </p:txBody>
      </p:sp>
      <p:sp>
        <p:nvSpPr>
          <p:cNvPr id="23556" name="Slide Number Placeholder 4"/>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1AECD92D-7F11-4841-A541-1ABB4EAFF9D1}" type="slidenum">
              <a:rPr lang="en-US" smtClean="0">
                <a:latin typeface="Arial" charset="0"/>
                <a:cs typeface="Arial" charset="0"/>
              </a:rPr>
              <a:pPr/>
              <a:t>18</a:t>
            </a:fld>
            <a:endParaRPr lang="en-US" smtClean="0">
              <a:latin typeface="Arial" charset="0"/>
              <a:cs typeface="Arial" charset="0"/>
            </a:endParaRPr>
          </a:p>
        </p:txBody>
      </p:sp>
      <p:sp>
        <p:nvSpPr>
          <p:cNvPr id="5" name="Rectangle 4"/>
          <p:cNvSpPr/>
          <p:nvPr/>
        </p:nvSpPr>
        <p:spPr>
          <a:xfrm>
            <a:off x="-115888" y="-3808700"/>
            <a:ext cx="8214859" cy="2677656"/>
          </a:xfrm>
          <a:prstGeom prst="rect">
            <a:avLst/>
          </a:prstGeom>
        </p:spPr>
        <p:txBody>
          <a:bodyPr wrap="square">
            <a:spAutoFit/>
          </a:bodyPr>
          <a:lstStyle/>
          <a:p>
            <a:pPr lvl="0">
              <a:defRPr/>
            </a:pPr>
            <a:r>
              <a:rPr lang="en-US" sz="2800" b="0" dirty="0">
                <a:solidFill>
                  <a:srgbClr val="2D2DB9">
                    <a:lumMod val="75000"/>
                  </a:srgbClr>
                </a:solidFill>
                <a:latin typeface="Times New Roman" pitchFamily="18" charset="0"/>
              </a:rPr>
              <a:t> Align all SACCs with the Behavioral Health Branch </a:t>
            </a:r>
          </a:p>
          <a:p>
            <a:pPr lvl="0">
              <a:buFont typeface="Arial" pitchFamily="34" charset="0"/>
              <a:buChar char="•"/>
              <a:defRPr/>
            </a:pPr>
            <a:r>
              <a:rPr lang="en-US" sz="2800" b="0" dirty="0">
                <a:solidFill>
                  <a:srgbClr val="2D2DB9">
                    <a:lumMod val="75000"/>
                  </a:srgbClr>
                </a:solidFill>
                <a:latin typeface="Times New Roman" pitchFamily="18" charset="0"/>
              </a:rPr>
              <a:t> Accreditation (development of standards/common level of practice) civilian industry standard screen/assess. Uniform screening and treatment policies/procedures for all SACCs.</a:t>
            </a:r>
          </a:p>
          <a:p>
            <a:pPr lvl="0">
              <a:buFont typeface="Arial" pitchFamily="34" charset="0"/>
              <a:buChar char="•"/>
              <a:defRPr/>
            </a:pPr>
            <a:r>
              <a:rPr lang="en-US" sz="2800" b="0" dirty="0">
                <a:solidFill>
                  <a:srgbClr val="2D2DB9">
                    <a:lumMod val="75000"/>
                  </a:srgbClr>
                </a:solidFill>
                <a:latin typeface="Times New Roman" pitchFamily="18" charset="0"/>
              </a:rPr>
              <a:t> Staffing Template/model</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Text Box 3"/>
          <p:cNvSpPr txBox="1">
            <a:spLocks noChangeArrowheads="1"/>
          </p:cNvSpPr>
          <p:nvPr/>
        </p:nvSpPr>
        <p:spPr bwMode="auto">
          <a:xfrm>
            <a:off x="461818" y="1839769"/>
            <a:ext cx="8266545" cy="3477875"/>
          </a:xfrm>
          <a:prstGeom prst="rect">
            <a:avLst/>
          </a:prstGeom>
          <a:noFill/>
          <a:ln w="9525">
            <a:noFill/>
            <a:miter lim="800000"/>
            <a:headEnd/>
            <a:tailEnd/>
          </a:ln>
          <a:effectLst/>
        </p:spPr>
        <p:txBody>
          <a:bodyPr wrap="square">
            <a:spAutoFit/>
          </a:bodyPr>
          <a:lstStyle/>
          <a:p>
            <a:pPr marL="514350" indent="-514350">
              <a:buAutoNum type="arabicPeriod" startAt="2"/>
              <a:defRPr/>
            </a:pPr>
            <a:r>
              <a:rPr lang="en-US" sz="2000" b="0" dirty="0" smtClean="0">
                <a:solidFill>
                  <a:schemeClr val="tx1"/>
                </a:solidFill>
                <a:latin typeface="Arial Unicode MS" pitchFamily="34" charset="-128"/>
                <a:ea typeface="Arial Unicode MS" pitchFamily="34" charset="-128"/>
                <a:cs typeface="Arial Unicode MS" pitchFamily="34" charset="-128"/>
              </a:rPr>
              <a:t>Develop a central Case Management System that allows SACOs and Command Team members to open a case and input basic information.  The system should allow varying levels of access based on the individual user’s “need to know”.</a:t>
            </a:r>
          </a:p>
          <a:p>
            <a:pPr marL="514350" indent="-514350">
              <a:defRPr/>
            </a:pPr>
            <a:endParaRPr lang="en-US" sz="2000" b="0" dirty="0" smtClean="0">
              <a:solidFill>
                <a:schemeClr val="tx1"/>
              </a:solidFill>
              <a:latin typeface="Arial Unicode MS" pitchFamily="34" charset="-128"/>
              <a:ea typeface="Arial Unicode MS" pitchFamily="34" charset="-128"/>
              <a:cs typeface="Arial Unicode MS" pitchFamily="34" charset="-128"/>
            </a:endParaRPr>
          </a:p>
          <a:p>
            <a:pPr marL="514350" indent="-514350">
              <a:buAutoNum type="arabicPeriod" startAt="3"/>
              <a:defRPr/>
            </a:pPr>
            <a:r>
              <a:rPr lang="en-US" sz="2000" b="0" dirty="0" smtClean="0">
                <a:solidFill>
                  <a:schemeClr val="tx1"/>
                </a:solidFill>
                <a:latin typeface="Arial Unicode MS" pitchFamily="34" charset="-128"/>
                <a:ea typeface="Arial Unicode MS" pitchFamily="34" charset="-128"/>
                <a:cs typeface="Arial Unicode MS" pitchFamily="34" charset="-128"/>
              </a:rPr>
              <a:t>Update the Functional Area Checklist to ensure new Case Management System is regularly monitored for accuracy. </a:t>
            </a:r>
          </a:p>
          <a:p>
            <a:pPr marL="514350" indent="-514350">
              <a:defRPr/>
            </a:pPr>
            <a:endParaRPr lang="en-US" sz="2000" b="0" dirty="0" smtClean="0">
              <a:solidFill>
                <a:schemeClr val="tx1"/>
              </a:solidFill>
              <a:latin typeface="Arial Unicode MS" pitchFamily="34" charset="-128"/>
              <a:ea typeface="Arial Unicode MS" pitchFamily="34" charset="-128"/>
              <a:cs typeface="Arial Unicode MS" pitchFamily="34" charset="-128"/>
            </a:endParaRPr>
          </a:p>
          <a:p>
            <a:pPr marL="514350" indent="-514350">
              <a:buAutoNum type="arabicPeriod" startAt="4"/>
              <a:defRPr/>
            </a:pPr>
            <a:r>
              <a:rPr lang="en-US" sz="2000" b="0" dirty="0" smtClean="0">
                <a:solidFill>
                  <a:schemeClr val="tx1"/>
                </a:solidFill>
                <a:latin typeface="Arial Unicode MS" pitchFamily="34" charset="-128"/>
                <a:ea typeface="Arial Unicode MS" pitchFamily="34" charset="-128"/>
                <a:cs typeface="Arial Unicode MS" pitchFamily="34" charset="-128"/>
              </a:rPr>
              <a:t>Make </a:t>
            </a:r>
            <a:r>
              <a:rPr lang="en-US" sz="2000" b="0" dirty="0">
                <a:solidFill>
                  <a:schemeClr val="tx1"/>
                </a:solidFill>
                <a:latin typeface="Arial Unicode MS" pitchFamily="34" charset="-128"/>
                <a:ea typeface="Arial Unicode MS" pitchFamily="34" charset="-128"/>
                <a:cs typeface="Arial Unicode MS" pitchFamily="34" charset="-128"/>
              </a:rPr>
              <a:t>the SACC Directors </a:t>
            </a:r>
            <a:r>
              <a:rPr lang="en-US" sz="2000" b="0" dirty="0" smtClean="0">
                <a:solidFill>
                  <a:schemeClr val="tx1"/>
                </a:solidFill>
                <a:latin typeface="Arial Unicode MS" pitchFamily="34" charset="-128"/>
                <a:ea typeface="Arial Unicode MS" pitchFamily="34" charset="-128"/>
                <a:cs typeface="Arial Unicode MS" pitchFamily="34" charset="-128"/>
              </a:rPr>
              <a:t>responsible and accountable for monitoring ARIs in order to ensure successful screening and treatment.</a:t>
            </a:r>
            <a:r>
              <a:rPr lang="en-US" sz="2000" dirty="0" smtClean="0">
                <a:solidFill>
                  <a:schemeClr val="tx1"/>
                </a:solidFill>
                <a:latin typeface="Arial Unicode MS" pitchFamily="34" charset="-128"/>
                <a:ea typeface="Arial Unicode MS" pitchFamily="34" charset="-128"/>
                <a:cs typeface="Arial Unicode MS" pitchFamily="34" charset="-128"/>
              </a:rPr>
              <a:t>       </a:t>
            </a:r>
            <a:endParaRPr lang="en-US" sz="2000" dirty="0">
              <a:solidFill>
                <a:schemeClr val="tx1"/>
              </a:solidFill>
              <a:latin typeface="Arial Unicode MS" pitchFamily="34" charset="-128"/>
              <a:ea typeface="Arial Unicode MS" pitchFamily="34" charset="-128"/>
              <a:cs typeface="Arial Unicode MS" pitchFamily="34" charset="-128"/>
            </a:endParaRPr>
          </a:p>
        </p:txBody>
      </p:sp>
      <p:sp>
        <p:nvSpPr>
          <p:cNvPr id="23556" name="Slide Number Placeholder 4"/>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1AECD92D-7F11-4841-A541-1ABB4EAFF9D1}" type="slidenum">
              <a:rPr lang="en-US" smtClean="0">
                <a:latin typeface="Arial" charset="0"/>
                <a:cs typeface="Arial" charset="0"/>
              </a:rPr>
              <a:pPr/>
              <a:t>19</a:t>
            </a:fld>
            <a:endParaRPr lang="en-US" smtClean="0">
              <a:latin typeface="Arial" charset="0"/>
              <a:cs typeface="Arial" charset="0"/>
            </a:endParaRPr>
          </a:p>
        </p:txBody>
      </p:sp>
      <p:sp>
        <p:nvSpPr>
          <p:cNvPr id="5" name="Rectangle 4"/>
          <p:cNvSpPr/>
          <p:nvPr/>
        </p:nvSpPr>
        <p:spPr>
          <a:xfrm>
            <a:off x="-115888" y="-3808700"/>
            <a:ext cx="8214859" cy="2677656"/>
          </a:xfrm>
          <a:prstGeom prst="rect">
            <a:avLst/>
          </a:prstGeom>
        </p:spPr>
        <p:txBody>
          <a:bodyPr wrap="square">
            <a:spAutoFit/>
          </a:bodyPr>
          <a:lstStyle/>
          <a:p>
            <a:pPr lvl="0">
              <a:defRPr/>
            </a:pPr>
            <a:r>
              <a:rPr lang="en-US" sz="2800" b="0" dirty="0">
                <a:solidFill>
                  <a:srgbClr val="2D2DB9">
                    <a:lumMod val="75000"/>
                  </a:srgbClr>
                </a:solidFill>
                <a:latin typeface="Times New Roman" pitchFamily="18" charset="0"/>
              </a:rPr>
              <a:t> Align all SACCs with the Behavioral Health Branch </a:t>
            </a:r>
          </a:p>
          <a:p>
            <a:pPr lvl="0">
              <a:buFont typeface="Arial" pitchFamily="34" charset="0"/>
              <a:buChar char="•"/>
              <a:defRPr/>
            </a:pPr>
            <a:r>
              <a:rPr lang="en-US" sz="2800" b="0" dirty="0">
                <a:solidFill>
                  <a:srgbClr val="2D2DB9">
                    <a:lumMod val="75000"/>
                  </a:srgbClr>
                </a:solidFill>
                <a:latin typeface="Times New Roman" pitchFamily="18" charset="0"/>
              </a:rPr>
              <a:t> Accreditation (development of standards/common level of practice) civilian industry standard screen/assess. Uniform screening and treatment policies/procedures for all SACCs.</a:t>
            </a:r>
          </a:p>
          <a:p>
            <a:pPr lvl="0">
              <a:buFont typeface="Arial" pitchFamily="34" charset="0"/>
              <a:buChar char="•"/>
              <a:defRPr/>
            </a:pPr>
            <a:r>
              <a:rPr lang="en-US" sz="2800" b="0" dirty="0">
                <a:solidFill>
                  <a:srgbClr val="2D2DB9">
                    <a:lumMod val="75000"/>
                  </a:srgbClr>
                </a:solidFill>
                <a:latin typeface="Times New Roman" pitchFamily="18" charset="0"/>
              </a:rPr>
              <a:t> Staffing Template/model</a:t>
            </a:r>
            <a:endParaRPr lang="en-US" dirty="0"/>
          </a:p>
        </p:txBody>
      </p:sp>
      <p:sp>
        <p:nvSpPr>
          <p:cNvPr id="6" name="Rectangle 4"/>
          <p:cNvSpPr>
            <a:spLocks noChangeArrowheads="1"/>
          </p:cNvSpPr>
          <p:nvPr/>
        </p:nvSpPr>
        <p:spPr bwMode="auto">
          <a:xfrm>
            <a:off x="2189020" y="154709"/>
            <a:ext cx="5190836" cy="836613"/>
          </a:xfrm>
          <a:prstGeom prst="rect">
            <a:avLst/>
          </a:prstGeom>
          <a:noFill/>
          <a:ln w="9525">
            <a:noFill/>
            <a:miter lim="800000"/>
            <a:headEnd/>
            <a:tailEnd/>
          </a:ln>
        </p:spPr>
        <p:txBody>
          <a:bodyPr lIns="91354" tIns="45678" rIns="91354" bIns="45678"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dirty="0">
                <a:ln w="11430"/>
                <a:solidFill>
                  <a:schemeClr val="tx1"/>
                </a:solidFill>
                <a:effectLst>
                  <a:outerShdw blurRad="50800" dist="39000" dir="5460000" algn="tl">
                    <a:srgbClr val="000000">
                      <a:alpha val="38000"/>
                    </a:srgbClr>
                  </a:outerShdw>
                </a:effectLst>
                <a:latin typeface="+mj-lt"/>
                <a:cs typeface="Times New Roman" pitchFamily="18" charset="0"/>
              </a:rPr>
              <a:t>Recommendations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886691" y="203192"/>
            <a:ext cx="8404225" cy="1047750"/>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kern="0" dirty="0" smtClean="0">
                <a:ln w="11430"/>
                <a:solidFill>
                  <a:schemeClr val="tx1"/>
                </a:solidFill>
                <a:effectLst>
                  <a:outerShdw blurRad="50800" dist="39000" dir="5460000" algn="tl">
                    <a:srgbClr val="000000">
                      <a:alpha val="38000"/>
                    </a:srgbClr>
                  </a:outerShdw>
                </a:effectLst>
                <a:latin typeface="+mn-lt"/>
                <a:ea typeface="+mj-ea"/>
                <a:cs typeface="+mj-cs"/>
              </a:rPr>
              <a:t>Data Presented at </a:t>
            </a:r>
            <a:r>
              <a:rPr lang="en-US" sz="4400" kern="0" dirty="0">
                <a:ln w="11430"/>
                <a:solidFill>
                  <a:schemeClr val="tx1"/>
                </a:solidFill>
                <a:effectLst>
                  <a:outerShdw blurRad="50800" dist="39000" dir="5460000" algn="tl">
                    <a:srgbClr val="000000">
                      <a:alpha val="38000"/>
                    </a:srgbClr>
                  </a:outerShdw>
                </a:effectLst>
                <a:latin typeface="+mn-lt"/>
                <a:ea typeface="+mj-ea"/>
                <a:cs typeface="+mj-cs"/>
              </a:rPr>
              <a:t>24</a:t>
            </a:r>
            <a:r>
              <a:rPr lang="en-US" sz="4400" kern="0" baseline="30000" dirty="0">
                <a:ln w="11430"/>
                <a:solidFill>
                  <a:schemeClr val="tx1"/>
                </a:solidFill>
                <a:effectLst>
                  <a:outerShdw blurRad="50800" dist="39000" dir="5460000" algn="tl">
                    <a:srgbClr val="000000">
                      <a:alpha val="38000"/>
                    </a:srgbClr>
                  </a:outerShdw>
                </a:effectLst>
                <a:latin typeface="+mn-lt"/>
                <a:ea typeface="+mj-ea"/>
                <a:cs typeface="+mj-cs"/>
              </a:rPr>
              <a:t>th</a:t>
            </a:r>
            <a:r>
              <a:rPr lang="en-US" sz="4400" kern="0" dirty="0">
                <a:ln w="11430"/>
                <a:solidFill>
                  <a:schemeClr val="tx1"/>
                </a:solidFill>
                <a:effectLst>
                  <a:outerShdw blurRad="50800" dist="39000" dir="5460000" algn="tl">
                    <a:srgbClr val="000000">
                      <a:alpha val="38000"/>
                    </a:srgbClr>
                  </a:outerShdw>
                </a:effectLst>
                <a:latin typeface="+mn-lt"/>
                <a:ea typeface="+mj-ea"/>
                <a:cs typeface="+mj-cs"/>
              </a:rPr>
              <a:t> EFPB </a:t>
            </a:r>
          </a:p>
        </p:txBody>
      </p:sp>
      <p:graphicFrame>
        <p:nvGraphicFramePr>
          <p:cNvPr id="1026" name="Chart 11"/>
          <p:cNvGraphicFramePr>
            <a:graphicFrameLocks/>
          </p:cNvGraphicFramePr>
          <p:nvPr/>
        </p:nvGraphicFramePr>
        <p:xfrm>
          <a:off x="549275" y="1903413"/>
          <a:ext cx="8350250" cy="4144962"/>
        </p:xfrm>
        <a:graphic>
          <a:graphicData uri="http://schemas.openxmlformats.org/presentationml/2006/ole">
            <p:oleObj spid="_x0000_s1031" r:id="rId4" imgW="8352244" imgH="4145639" progId="Excel.Sheet.8">
              <p:embed/>
            </p:oleObj>
          </a:graphicData>
        </a:graphic>
      </p:graphicFrame>
      <p:graphicFrame>
        <p:nvGraphicFramePr>
          <p:cNvPr id="4" name="Table 3"/>
          <p:cNvGraphicFramePr>
            <a:graphicFrameLocks noGrp="1"/>
          </p:cNvGraphicFramePr>
          <p:nvPr/>
        </p:nvGraphicFramePr>
        <p:xfrm>
          <a:off x="6492875" y="1616075"/>
          <a:ext cx="2430463" cy="2650910"/>
        </p:xfrm>
        <a:graphic>
          <a:graphicData uri="http://schemas.openxmlformats.org/drawingml/2006/table">
            <a:tbl>
              <a:tblPr firstRow="1" bandRow="1">
                <a:tableStyleId>{073A0DAA-6AF3-43AB-8588-CEC1D06C72B9}</a:tableStyleId>
              </a:tblPr>
              <a:tblGrid>
                <a:gridCol w="601711"/>
                <a:gridCol w="457188"/>
                <a:gridCol w="457188"/>
                <a:gridCol w="457188"/>
                <a:gridCol w="457188"/>
              </a:tblGrid>
              <a:tr h="240771">
                <a:tc gridSpan="5">
                  <a:txBody>
                    <a:bodyPr/>
                    <a:lstStyle/>
                    <a:p>
                      <a:pPr algn="ctr"/>
                      <a:r>
                        <a:rPr lang="en-US" sz="800" dirty="0" smtClean="0"/>
                        <a:t>ENLISTED DUIS</a:t>
                      </a:r>
                      <a:r>
                        <a:rPr lang="en-US" sz="800" baseline="0" dirty="0" smtClean="0"/>
                        <a:t> BY GRADE AND FY</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47807">
                <a:tc>
                  <a:txBody>
                    <a:bodyPr/>
                    <a:lstStyle/>
                    <a:p>
                      <a:pPr algn="ctr"/>
                      <a:r>
                        <a:rPr lang="en-US" sz="800" dirty="0" smtClean="0"/>
                        <a:t>Grade</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FY08</a:t>
                      </a:r>
                      <a:endParaRPr lang="en-US" sz="800" dirty="0"/>
                    </a:p>
                  </a:txBody>
                  <a:tcPr/>
                </a:tc>
                <a:tc>
                  <a:txBody>
                    <a:bodyPr/>
                    <a:lstStyle/>
                    <a:p>
                      <a:pPr algn="ctr"/>
                      <a:r>
                        <a:rPr lang="en-US" sz="800" dirty="0" smtClean="0"/>
                        <a:t>FY09</a:t>
                      </a:r>
                      <a:endParaRPr lang="en-US" sz="800" dirty="0"/>
                    </a:p>
                  </a:txBody>
                  <a:tcPr/>
                </a:tc>
                <a:tc>
                  <a:txBody>
                    <a:bodyPr/>
                    <a:lstStyle/>
                    <a:p>
                      <a:pPr algn="ctr"/>
                      <a:r>
                        <a:rPr lang="en-US" sz="800" dirty="0" smtClean="0"/>
                        <a:t>FY10</a:t>
                      </a:r>
                      <a:endParaRPr lang="en-US" sz="800" dirty="0"/>
                    </a:p>
                  </a:txBody>
                  <a:tcPr/>
                </a:tc>
                <a:tc>
                  <a:txBody>
                    <a:bodyPr/>
                    <a:lstStyle/>
                    <a:p>
                      <a:pPr algn="ctr"/>
                      <a:r>
                        <a:rPr lang="en-US" sz="800" dirty="0" smtClean="0"/>
                        <a:t>FY11</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E1</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50</a:t>
                      </a:r>
                      <a:endParaRPr lang="en-US" sz="800" dirty="0"/>
                    </a:p>
                  </a:txBody>
                  <a:tcPr/>
                </a:tc>
                <a:tc>
                  <a:txBody>
                    <a:bodyPr/>
                    <a:lstStyle/>
                    <a:p>
                      <a:pPr algn="ctr"/>
                      <a:r>
                        <a:rPr lang="en-US" sz="800" dirty="0" smtClean="0"/>
                        <a:t>41</a:t>
                      </a:r>
                      <a:endParaRPr lang="en-US" sz="800" dirty="0"/>
                    </a:p>
                  </a:txBody>
                  <a:tcPr/>
                </a:tc>
                <a:tc>
                  <a:txBody>
                    <a:bodyPr/>
                    <a:lstStyle/>
                    <a:p>
                      <a:pPr algn="ctr"/>
                      <a:r>
                        <a:rPr lang="en-US" sz="800" dirty="0" smtClean="0"/>
                        <a:t>27</a:t>
                      </a:r>
                      <a:endParaRPr lang="en-US" sz="800" dirty="0"/>
                    </a:p>
                  </a:txBody>
                  <a:tcPr/>
                </a:tc>
                <a:tc>
                  <a:txBody>
                    <a:bodyPr/>
                    <a:lstStyle/>
                    <a:p>
                      <a:pPr algn="ctr"/>
                      <a:r>
                        <a:rPr lang="en-US" sz="800" dirty="0" smtClean="0"/>
                        <a:t>6</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E2</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165</a:t>
                      </a:r>
                      <a:endParaRPr lang="en-US" sz="800" dirty="0"/>
                    </a:p>
                  </a:txBody>
                  <a:tcPr/>
                </a:tc>
                <a:tc>
                  <a:txBody>
                    <a:bodyPr/>
                    <a:lstStyle/>
                    <a:p>
                      <a:pPr algn="ctr"/>
                      <a:r>
                        <a:rPr lang="en-US" sz="800" dirty="0" smtClean="0"/>
                        <a:t>179</a:t>
                      </a:r>
                      <a:endParaRPr lang="en-US" sz="800" dirty="0"/>
                    </a:p>
                  </a:txBody>
                  <a:tcPr/>
                </a:tc>
                <a:tc>
                  <a:txBody>
                    <a:bodyPr/>
                    <a:lstStyle/>
                    <a:p>
                      <a:pPr algn="ctr"/>
                      <a:r>
                        <a:rPr lang="en-US" sz="800" dirty="0" smtClean="0"/>
                        <a:t>129</a:t>
                      </a:r>
                      <a:endParaRPr lang="en-US" sz="800" dirty="0"/>
                    </a:p>
                  </a:txBody>
                  <a:tcPr/>
                </a:tc>
                <a:tc>
                  <a:txBody>
                    <a:bodyPr/>
                    <a:lstStyle/>
                    <a:p>
                      <a:pPr algn="ctr"/>
                      <a:r>
                        <a:rPr lang="en-US" sz="800" dirty="0" smtClean="0"/>
                        <a:t>30</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E3</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382</a:t>
                      </a:r>
                      <a:endParaRPr lang="en-US" sz="800" dirty="0"/>
                    </a:p>
                  </a:txBody>
                  <a:tcPr/>
                </a:tc>
                <a:tc>
                  <a:txBody>
                    <a:bodyPr/>
                    <a:lstStyle/>
                    <a:p>
                      <a:pPr algn="ctr"/>
                      <a:r>
                        <a:rPr lang="en-US" sz="800" dirty="0" smtClean="0"/>
                        <a:t>448</a:t>
                      </a:r>
                      <a:endParaRPr lang="en-US" sz="800" dirty="0"/>
                    </a:p>
                  </a:txBody>
                  <a:tcPr/>
                </a:tc>
                <a:tc>
                  <a:txBody>
                    <a:bodyPr/>
                    <a:lstStyle/>
                    <a:p>
                      <a:pPr algn="ctr"/>
                      <a:r>
                        <a:rPr lang="en-US" sz="800" dirty="0" smtClean="0"/>
                        <a:t>425</a:t>
                      </a:r>
                      <a:endParaRPr lang="en-US" sz="800" dirty="0"/>
                    </a:p>
                  </a:txBody>
                  <a:tcPr/>
                </a:tc>
                <a:tc>
                  <a:txBody>
                    <a:bodyPr/>
                    <a:lstStyle/>
                    <a:p>
                      <a:pPr algn="ctr"/>
                      <a:r>
                        <a:rPr lang="en-US" sz="800" dirty="0" smtClean="0"/>
                        <a:t>111</a:t>
                      </a:r>
                      <a:endParaRPr lang="en-US" sz="800" dirty="0"/>
                    </a:p>
                  </a:txBody>
                  <a:tcPr>
                    <a:lnR w="12700" cap="flat" cmpd="sng" algn="ctr">
                      <a:solidFill>
                        <a:schemeClr val="tx1"/>
                      </a:solidFill>
                      <a:prstDash val="solid"/>
                      <a:round/>
                      <a:headEnd type="none" w="med" len="med"/>
                      <a:tailEnd type="none" w="med" len="med"/>
                    </a:lnR>
                  </a:tcPr>
                </a:tc>
              </a:tr>
              <a:tr h="188752">
                <a:tc>
                  <a:txBody>
                    <a:bodyPr/>
                    <a:lstStyle/>
                    <a:p>
                      <a:r>
                        <a:rPr lang="en-US" sz="800" dirty="0" smtClean="0"/>
                        <a:t>E4</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345</a:t>
                      </a:r>
                      <a:endParaRPr lang="en-US" sz="800" dirty="0"/>
                    </a:p>
                  </a:txBody>
                  <a:tcPr/>
                </a:tc>
                <a:tc>
                  <a:txBody>
                    <a:bodyPr/>
                    <a:lstStyle/>
                    <a:p>
                      <a:pPr algn="ctr"/>
                      <a:r>
                        <a:rPr lang="en-US" sz="800" dirty="0" smtClean="0"/>
                        <a:t>353</a:t>
                      </a:r>
                      <a:endParaRPr lang="en-US" sz="800" dirty="0"/>
                    </a:p>
                  </a:txBody>
                  <a:tcPr/>
                </a:tc>
                <a:tc>
                  <a:txBody>
                    <a:bodyPr/>
                    <a:lstStyle/>
                    <a:p>
                      <a:pPr algn="ctr"/>
                      <a:r>
                        <a:rPr lang="en-US" sz="800" dirty="0" smtClean="0"/>
                        <a:t>335</a:t>
                      </a:r>
                      <a:endParaRPr lang="en-US" sz="800" dirty="0"/>
                    </a:p>
                  </a:txBody>
                  <a:tcPr/>
                </a:tc>
                <a:tc>
                  <a:txBody>
                    <a:bodyPr/>
                    <a:lstStyle/>
                    <a:p>
                      <a:pPr algn="ctr"/>
                      <a:r>
                        <a:rPr lang="en-US" sz="800" dirty="0" smtClean="0"/>
                        <a:t>90</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E5</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167</a:t>
                      </a:r>
                      <a:endParaRPr lang="en-US" sz="800" dirty="0"/>
                    </a:p>
                  </a:txBody>
                  <a:tcPr/>
                </a:tc>
                <a:tc>
                  <a:txBody>
                    <a:bodyPr/>
                    <a:lstStyle/>
                    <a:p>
                      <a:pPr algn="ctr"/>
                      <a:r>
                        <a:rPr lang="en-US" sz="800" dirty="0" smtClean="0"/>
                        <a:t>221</a:t>
                      </a:r>
                      <a:endParaRPr lang="en-US" sz="800" dirty="0"/>
                    </a:p>
                  </a:txBody>
                  <a:tcPr/>
                </a:tc>
                <a:tc>
                  <a:txBody>
                    <a:bodyPr/>
                    <a:lstStyle/>
                    <a:p>
                      <a:pPr algn="ctr"/>
                      <a:r>
                        <a:rPr lang="en-US" sz="800" dirty="0" smtClean="0"/>
                        <a:t>226</a:t>
                      </a:r>
                      <a:endParaRPr lang="en-US" sz="800" dirty="0"/>
                    </a:p>
                  </a:txBody>
                  <a:tcPr/>
                </a:tc>
                <a:tc>
                  <a:txBody>
                    <a:bodyPr/>
                    <a:lstStyle/>
                    <a:p>
                      <a:pPr algn="ctr"/>
                      <a:r>
                        <a:rPr lang="en-US" sz="800" dirty="0" smtClean="0"/>
                        <a:t>49</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E6</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58</a:t>
                      </a:r>
                      <a:endParaRPr lang="en-US" sz="800" dirty="0"/>
                    </a:p>
                  </a:txBody>
                  <a:tcPr/>
                </a:tc>
                <a:tc>
                  <a:txBody>
                    <a:bodyPr/>
                    <a:lstStyle/>
                    <a:p>
                      <a:pPr algn="ctr"/>
                      <a:r>
                        <a:rPr lang="en-US" sz="800" dirty="0" smtClean="0"/>
                        <a:t>67</a:t>
                      </a:r>
                      <a:endParaRPr lang="en-US" sz="800" dirty="0"/>
                    </a:p>
                  </a:txBody>
                  <a:tcPr/>
                </a:tc>
                <a:tc>
                  <a:txBody>
                    <a:bodyPr/>
                    <a:lstStyle/>
                    <a:p>
                      <a:pPr algn="ctr"/>
                      <a:r>
                        <a:rPr lang="en-US" sz="800" dirty="0" smtClean="0"/>
                        <a:t>77</a:t>
                      </a:r>
                      <a:endParaRPr lang="en-US" sz="800" dirty="0"/>
                    </a:p>
                  </a:txBody>
                  <a:tcPr/>
                </a:tc>
                <a:tc>
                  <a:txBody>
                    <a:bodyPr/>
                    <a:lstStyle/>
                    <a:p>
                      <a:pPr algn="ctr"/>
                      <a:r>
                        <a:rPr lang="en-US" sz="800" dirty="0" smtClean="0"/>
                        <a:t>19</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E7</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14</a:t>
                      </a:r>
                      <a:endParaRPr lang="en-US" sz="800" dirty="0"/>
                    </a:p>
                  </a:txBody>
                  <a:tcPr/>
                </a:tc>
                <a:tc>
                  <a:txBody>
                    <a:bodyPr/>
                    <a:lstStyle/>
                    <a:p>
                      <a:pPr algn="ctr"/>
                      <a:r>
                        <a:rPr lang="en-US" sz="800" dirty="0" smtClean="0"/>
                        <a:t>21</a:t>
                      </a:r>
                      <a:endParaRPr lang="en-US" sz="800" dirty="0"/>
                    </a:p>
                  </a:txBody>
                  <a:tcPr/>
                </a:tc>
                <a:tc>
                  <a:txBody>
                    <a:bodyPr/>
                    <a:lstStyle/>
                    <a:p>
                      <a:pPr algn="ctr"/>
                      <a:r>
                        <a:rPr lang="en-US" sz="800" dirty="0" smtClean="0"/>
                        <a:t>16</a:t>
                      </a:r>
                      <a:endParaRPr lang="en-US" sz="800" dirty="0"/>
                    </a:p>
                  </a:txBody>
                  <a:tcPr/>
                </a:tc>
                <a:tc>
                  <a:txBody>
                    <a:bodyPr/>
                    <a:lstStyle/>
                    <a:p>
                      <a:pPr algn="ctr"/>
                      <a:r>
                        <a:rPr lang="en-US" sz="800" dirty="0" smtClean="0"/>
                        <a:t>10</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E8</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4</a:t>
                      </a:r>
                      <a:endParaRPr lang="en-US" sz="800" dirty="0"/>
                    </a:p>
                  </a:txBody>
                  <a:tcPr/>
                </a:tc>
                <a:tc>
                  <a:txBody>
                    <a:bodyPr/>
                    <a:lstStyle/>
                    <a:p>
                      <a:pPr algn="ctr"/>
                      <a:r>
                        <a:rPr lang="en-US" sz="800" dirty="0" smtClean="0"/>
                        <a:t>8</a:t>
                      </a:r>
                      <a:endParaRPr lang="en-US" sz="800" dirty="0"/>
                    </a:p>
                  </a:txBody>
                  <a:tcPr/>
                </a:tc>
                <a:tc>
                  <a:txBody>
                    <a:bodyPr/>
                    <a:lstStyle/>
                    <a:p>
                      <a:pPr algn="ctr"/>
                      <a:r>
                        <a:rPr lang="en-US" sz="800" dirty="0" smtClean="0"/>
                        <a:t>6</a:t>
                      </a:r>
                      <a:endParaRPr lang="en-US" sz="800" dirty="0"/>
                    </a:p>
                  </a:txBody>
                  <a:tcPr/>
                </a:tc>
                <a:tc>
                  <a:txBody>
                    <a:bodyPr/>
                    <a:lstStyle/>
                    <a:p>
                      <a:pPr algn="ctr"/>
                      <a:r>
                        <a:rPr lang="en-US" sz="800" dirty="0" smtClean="0"/>
                        <a:t>0</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E9</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3</a:t>
                      </a:r>
                      <a:endParaRPr lang="en-US" sz="800" dirty="0"/>
                    </a:p>
                  </a:txBody>
                  <a:tcPr/>
                </a:tc>
                <a:tc>
                  <a:txBody>
                    <a:bodyPr/>
                    <a:lstStyle/>
                    <a:p>
                      <a:pPr algn="ctr"/>
                      <a:r>
                        <a:rPr lang="en-US" sz="800" dirty="0" smtClean="0"/>
                        <a:t>2</a:t>
                      </a:r>
                      <a:endParaRPr lang="en-US" sz="800" dirty="0"/>
                    </a:p>
                  </a:txBody>
                  <a:tcPr/>
                </a:tc>
                <a:tc>
                  <a:txBody>
                    <a:bodyPr/>
                    <a:lstStyle/>
                    <a:p>
                      <a:pPr algn="ctr"/>
                      <a:r>
                        <a:rPr lang="en-US" sz="800" dirty="0" smtClean="0"/>
                        <a:t>3</a:t>
                      </a:r>
                      <a:endParaRPr lang="en-US" sz="800" dirty="0"/>
                    </a:p>
                  </a:txBody>
                  <a:tcPr/>
                </a:tc>
                <a:tc>
                  <a:txBody>
                    <a:bodyPr/>
                    <a:lstStyle/>
                    <a:p>
                      <a:pPr algn="ctr"/>
                      <a:r>
                        <a:rPr lang="en-US" sz="800" dirty="0" smtClean="0"/>
                        <a:t>1</a:t>
                      </a:r>
                      <a:endParaRPr lang="en-US" sz="800" dirty="0"/>
                    </a:p>
                  </a:txBody>
                  <a:tcPr>
                    <a:lnR w="12700" cap="flat" cmpd="sng" algn="ctr">
                      <a:solidFill>
                        <a:schemeClr val="tx1"/>
                      </a:solidFill>
                      <a:prstDash val="solid"/>
                      <a:round/>
                      <a:headEnd type="none" w="med" len="med"/>
                      <a:tailEnd type="none" w="med" len="med"/>
                    </a:lnR>
                  </a:tcPr>
                </a:tc>
              </a:tr>
              <a:tr h="242092">
                <a:tc>
                  <a:txBody>
                    <a:bodyPr/>
                    <a:lstStyle/>
                    <a:p>
                      <a:r>
                        <a:rPr lang="en-US" sz="800" dirty="0" smtClean="0"/>
                        <a:t>TOTALS</a:t>
                      </a:r>
                      <a:endParaRPr lang="en-US" sz="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800" dirty="0" smtClean="0"/>
                        <a:t>1188</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1340</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1244</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316</a:t>
                      </a:r>
                      <a:endParaRPr lang="en-US" sz="8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104" name="Text Box 5"/>
          <p:cNvSpPr txBox="1">
            <a:spLocks noChangeArrowheads="1"/>
          </p:cNvSpPr>
          <p:nvPr/>
        </p:nvSpPr>
        <p:spPr bwMode="auto">
          <a:xfrm>
            <a:off x="1298575" y="6019800"/>
            <a:ext cx="6826250" cy="400050"/>
          </a:xfrm>
          <a:prstGeom prst="rect">
            <a:avLst/>
          </a:prstGeom>
          <a:noFill/>
          <a:ln w="9525" algn="ctr">
            <a:noFill/>
            <a:miter lim="800000"/>
            <a:headEnd/>
            <a:tailEnd/>
          </a:ln>
        </p:spPr>
        <p:txBody>
          <a:bodyPr>
            <a:spAutoFit/>
          </a:bodyPr>
          <a:lstStyle/>
          <a:p>
            <a:pPr algn="ctr"/>
            <a:r>
              <a:rPr lang="en-US" sz="1000" dirty="0">
                <a:latin typeface="Calibri" pitchFamily="34" charset="0"/>
              </a:rPr>
              <a:t>* DUI data from  NCIS’s Consolidated Law Enforcement Operations Center (CLEOC) database</a:t>
            </a:r>
          </a:p>
          <a:p>
            <a:pPr algn="ctr"/>
            <a:r>
              <a:rPr lang="en-US" sz="1000" dirty="0">
                <a:latin typeface="Calibri" pitchFamily="34" charset="0"/>
              </a:rPr>
              <a:t>* Screening &amp; Treatment data from the Navy’s Alcohol and Drug Management Information Tracking System (ADMITS)</a:t>
            </a:r>
          </a:p>
        </p:txBody>
      </p:sp>
      <p:sp>
        <p:nvSpPr>
          <p:cNvPr id="1105" name="Rectangular Callout 8"/>
          <p:cNvSpPr>
            <a:spLocks noChangeArrowheads="1"/>
          </p:cNvSpPr>
          <p:nvPr/>
        </p:nvSpPr>
        <p:spPr bwMode="auto">
          <a:xfrm>
            <a:off x="330200" y="5308600"/>
            <a:ext cx="990600" cy="1016000"/>
          </a:xfrm>
          <a:prstGeom prst="wedgeRectCallout">
            <a:avLst>
              <a:gd name="adj1" fmla="val 103528"/>
              <a:gd name="adj2" fmla="val -77662"/>
            </a:avLst>
          </a:prstGeom>
          <a:solidFill>
            <a:srgbClr val="FFFF00"/>
          </a:solidFill>
          <a:ln w="9525" algn="ctr">
            <a:solidFill>
              <a:srgbClr val="EC0000"/>
            </a:solidFill>
            <a:round/>
            <a:headEnd/>
            <a:tailEnd/>
          </a:ln>
        </p:spPr>
        <p:txBody>
          <a:bodyPr>
            <a:spAutoFit/>
          </a:bodyPr>
          <a:lstStyle/>
          <a:p>
            <a:pPr algn="ctr" eaLnBrk="0" hangingPunct="0"/>
            <a:r>
              <a:rPr lang="en-US" sz="1000" dirty="0">
                <a:latin typeface="Calibri" pitchFamily="34" charset="0"/>
              </a:rPr>
              <a:t>Number of Enlisted with a combat tour w/in 1 year prior to</a:t>
            </a:r>
          </a:p>
          <a:p>
            <a:pPr algn="ctr" eaLnBrk="0" hangingPunct="0"/>
            <a:r>
              <a:rPr lang="en-US" sz="1000" dirty="0">
                <a:latin typeface="Calibri" pitchFamily="34" charset="0"/>
              </a:rPr>
              <a:t>DUI</a:t>
            </a:r>
          </a:p>
        </p:txBody>
      </p:sp>
      <p:sp>
        <p:nvSpPr>
          <p:cNvPr id="1106" name="Slide Number Placeholder 6"/>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4A53F205-2843-4A5C-B559-9354CDD0BD4D}" type="slidenum">
              <a:rPr lang="en-US" smtClean="0">
                <a:latin typeface="Arial" charset="0"/>
                <a:cs typeface="Arial" charset="0"/>
              </a:rPr>
              <a:pPr/>
              <a:t>2</a:t>
            </a:fld>
            <a:endParaRPr lang="en-US" dirty="0" smtClean="0">
              <a:latin typeface="Arial" charset="0"/>
              <a:cs typeface="Arial" charset="0"/>
            </a:endParaRPr>
          </a:p>
        </p:txBody>
      </p:sp>
      <p:sp>
        <p:nvSpPr>
          <p:cNvPr id="8" name="TextBox 7"/>
          <p:cNvSpPr txBox="1"/>
          <p:nvPr/>
        </p:nvSpPr>
        <p:spPr>
          <a:xfrm>
            <a:off x="561975" y="1343025"/>
            <a:ext cx="2779928" cy="584775"/>
          </a:xfrm>
          <a:prstGeom prst="rect">
            <a:avLst/>
          </a:prstGeom>
          <a:noFill/>
        </p:spPr>
        <p:txBody>
          <a:bodyPr wrap="none" rtlCol="0">
            <a:spAutoFit/>
          </a:bodyPr>
          <a:lstStyle/>
          <a:p>
            <a:r>
              <a:rPr lang="en-US" dirty="0" smtClean="0"/>
              <a:t>Enlisted Data</a:t>
            </a:r>
            <a:endParaRPr lang="en-U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Text Box 3"/>
          <p:cNvSpPr txBox="1">
            <a:spLocks noChangeArrowheads="1"/>
          </p:cNvSpPr>
          <p:nvPr/>
        </p:nvSpPr>
        <p:spPr bwMode="auto">
          <a:xfrm>
            <a:off x="424872" y="1791047"/>
            <a:ext cx="8423564" cy="3477875"/>
          </a:xfrm>
          <a:prstGeom prst="rect">
            <a:avLst/>
          </a:prstGeom>
          <a:noFill/>
          <a:ln w="9525">
            <a:noFill/>
            <a:miter lim="800000"/>
            <a:headEnd/>
            <a:tailEnd/>
          </a:ln>
          <a:effectLst/>
        </p:spPr>
        <p:txBody>
          <a:bodyPr wrap="square">
            <a:spAutoFit/>
          </a:bodyPr>
          <a:lstStyle/>
          <a:p>
            <a:pPr marL="514350" indent="-514350">
              <a:buAutoNum type="arabicPeriod" startAt="5"/>
              <a:defRPr/>
            </a:pPr>
            <a:r>
              <a:rPr lang="en-US" sz="2200" b="0" dirty="0" smtClean="0">
                <a:solidFill>
                  <a:schemeClr val="tx1"/>
                </a:solidFill>
                <a:latin typeface="Arial Unicode MS" pitchFamily="34" charset="-128"/>
                <a:ea typeface="Arial Unicode MS" pitchFamily="34" charset="-128"/>
                <a:cs typeface="Arial Unicode MS" pitchFamily="34" charset="-128"/>
              </a:rPr>
              <a:t>Make SACCs responsible for monitoring After Care treatment programs.</a:t>
            </a:r>
          </a:p>
          <a:p>
            <a:pPr marL="514350" lvl="1" indent="-514350">
              <a:buFontTx/>
              <a:buAutoNum type="arabicPeriod" startAt="6"/>
              <a:defRPr/>
            </a:pPr>
            <a:endParaRPr lang="en-US" sz="2200" b="0" dirty="0" smtClean="0">
              <a:solidFill>
                <a:schemeClr val="tx1"/>
              </a:solidFill>
              <a:latin typeface="Arial Unicode MS" pitchFamily="34" charset="-128"/>
              <a:ea typeface="Arial Unicode MS" pitchFamily="34" charset="-128"/>
              <a:cs typeface="Arial Unicode MS" pitchFamily="34" charset="-128"/>
            </a:endParaRPr>
          </a:p>
          <a:p>
            <a:pPr marL="514350" lvl="1" indent="-514350">
              <a:buFontTx/>
              <a:buAutoNum type="arabicPeriod" startAt="6"/>
              <a:defRPr/>
            </a:pPr>
            <a:r>
              <a:rPr lang="en-US" sz="2200" b="0" dirty="0" smtClean="0">
                <a:solidFill>
                  <a:schemeClr val="tx1"/>
                </a:solidFill>
                <a:latin typeface="Arial Unicode MS" pitchFamily="34" charset="-128"/>
                <a:ea typeface="Arial Unicode MS" pitchFamily="34" charset="-128"/>
                <a:cs typeface="Arial Unicode MS" pitchFamily="34" charset="-128"/>
              </a:rPr>
              <a:t>Engage Marine leaders in undertaking a command-driven Stigma Reduction Campaign that promotes prevention and early intervention.  Existing programs to consider include:</a:t>
            </a:r>
            <a:br>
              <a:rPr lang="en-US" sz="2200" b="0" dirty="0" smtClean="0">
                <a:solidFill>
                  <a:schemeClr val="tx1"/>
                </a:solidFill>
                <a:latin typeface="Arial Unicode MS" pitchFamily="34" charset="-128"/>
                <a:ea typeface="Arial Unicode MS" pitchFamily="34" charset="-128"/>
                <a:cs typeface="Arial Unicode MS" pitchFamily="34" charset="-128"/>
              </a:rPr>
            </a:br>
            <a:endParaRPr lang="en-US" sz="2200" b="0" dirty="0" smtClean="0">
              <a:solidFill>
                <a:schemeClr val="tx1"/>
              </a:solidFill>
              <a:latin typeface="Arial Unicode MS" pitchFamily="34" charset="-128"/>
              <a:ea typeface="Arial Unicode MS" pitchFamily="34" charset="-128"/>
              <a:cs typeface="Arial Unicode MS" pitchFamily="34" charset="-128"/>
            </a:endParaRPr>
          </a:p>
          <a:p>
            <a:pPr marL="1428750" lvl="2" indent="-514350">
              <a:buFont typeface="Arial" pitchFamily="34" charset="0"/>
              <a:buChar char="•"/>
              <a:defRPr/>
            </a:pPr>
            <a:r>
              <a:rPr lang="en-US" sz="2200" b="0" dirty="0" smtClean="0">
                <a:solidFill>
                  <a:schemeClr val="tx1"/>
                </a:solidFill>
                <a:latin typeface="Arial Unicode MS" pitchFamily="34" charset="-128"/>
                <a:ea typeface="Arial Unicode MS" pitchFamily="34" charset="-128"/>
                <a:cs typeface="Arial Unicode MS" pitchFamily="34" charset="-128"/>
              </a:rPr>
              <a:t>USAF Culture of Responsible Choices Campaign</a:t>
            </a:r>
          </a:p>
          <a:p>
            <a:pPr marL="1428750" lvl="2" indent="-514350">
              <a:buFont typeface="Arial" pitchFamily="34" charset="0"/>
              <a:buChar char="•"/>
              <a:defRPr/>
            </a:pPr>
            <a:r>
              <a:rPr lang="en-US" sz="2200" b="0" dirty="0" smtClean="0">
                <a:solidFill>
                  <a:schemeClr val="tx1"/>
                </a:solidFill>
                <a:latin typeface="Arial Unicode MS" pitchFamily="34" charset="-128"/>
                <a:ea typeface="Arial Unicode MS" pitchFamily="34" charset="-128"/>
                <a:cs typeface="Arial Unicode MS" pitchFamily="34" charset="-128"/>
              </a:rPr>
              <a:t>Confidential treatment and education (USA pilot)</a:t>
            </a:r>
          </a:p>
          <a:p>
            <a:pPr marL="1428750" lvl="2" indent="-514350">
              <a:buFont typeface="Arial" pitchFamily="34" charset="0"/>
              <a:buChar char="•"/>
              <a:defRPr/>
            </a:pPr>
            <a:r>
              <a:rPr lang="en-US" sz="2200" b="0" dirty="0" smtClean="0">
                <a:solidFill>
                  <a:schemeClr val="tx1"/>
                </a:solidFill>
                <a:latin typeface="Arial Unicode MS" pitchFamily="34" charset="-128"/>
                <a:ea typeface="Arial Unicode MS" pitchFamily="34" charset="-128"/>
                <a:cs typeface="Arial Unicode MS" pitchFamily="34" charset="-128"/>
              </a:rPr>
              <a:t>Early intervention – Prime for Life Program</a:t>
            </a:r>
            <a:endParaRPr lang="en-US" sz="2200" dirty="0">
              <a:solidFill>
                <a:schemeClr val="tx1"/>
              </a:solidFill>
              <a:latin typeface="Arial Unicode MS" pitchFamily="34" charset="-128"/>
              <a:ea typeface="Arial Unicode MS" pitchFamily="34" charset="-128"/>
              <a:cs typeface="Arial Unicode MS" pitchFamily="34" charset="-128"/>
            </a:endParaRPr>
          </a:p>
        </p:txBody>
      </p:sp>
      <p:sp>
        <p:nvSpPr>
          <p:cNvPr id="24580" name="Slide Number Placeholder 4"/>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79EB8015-879A-4096-A70E-D8E6821FDF83}" type="slidenum">
              <a:rPr lang="en-US" smtClean="0">
                <a:latin typeface="Arial" charset="0"/>
                <a:cs typeface="Arial" charset="0"/>
              </a:rPr>
              <a:pPr/>
              <a:t>20</a:t>
            </a:fld>
            <a:endParaRPr lang="en-US" smtClean="0">
              <a:latin typeface="Arial" charset="0"/>
              <a:cs typeface="Arial" charset="0"/>
            </a:endParaRPr>
          </a:p>
        </p:txBody>
      </p:sp>
      <p:sp>
        <p:nvSpPr>
          <p:cNvPr id="5" name="Rectangle 4"/>
          <p:cNvSpPr>
            <a:spLocks noChangeArrowheads="1"/>
          </p:cNvSpPr>
          <p:nvPr/>
        </p:nvSpPr>
        <p:spPr bwMode="auto">
          <a:xfrm>
            <a:off x="2189020" y="154709"/>
            <a:ext cx="5190836" cy="836613"/>
          </a:xfrm>
          <a:prstGeom prst="rect">
            <a:avLst/>
          </a:prstGeom>
          <a:noFill/>
          <a:ln w="9525">
            <a:noFill/>
            <a:miter lim="800000"/>
            <a:headEnd/>
            <a:tailEnd/>
          </a:ln>
        </p:spPr>
        <p:txBody>
          <a:bodyPr lIns="91354" tIns="45678" rIns="91354" bIns="45678"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dirty="0">
                <a:ln w="11430"/>
                <a:solidFill>
                  <a:schemeClr val="tx1"/>
                </a:solidFill>
                <a:effectLst>
                  <a:outerShdw blurRad="50800" dist="39000" dir="5460000" algn="tl">
                    <a:srgbClr val="000000">
                      <a:alpha val="38000"/>
                    </a:srgbClr>
                  </a:outerShdw>
                </a:effectLst>
                <a:latin typeface="+mj-lt"/>
                <a:cs typeface="Times New Roman" pitchFamily="18" charset="0"/>
              </a:rPr>
              <a:t>Recommendations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C3BD2F67-BA1F-464C-BF97-31A1AE613CC3}" type="slidenum">
              <a:rPr lang="en-US" smtClean="0"/>
              <a:pPr>
                <a:defRPr/>
              </a:pPr>
              <a:t>21</a:t>
            </a:fld>
            <a:endParaRPr lang="en-US" dirty="0"/>
          </a:p>
        </p:txBody>
      </p:sp>
      <p:sp>
        <p:nvSpPr>
          <p:cNvPr id="3" name="Rectangle 2"/>
          <p:cNvSpPr/>
          <p:nvPr/>
        </p:nvSpPr>
        <p:spPr>
          <a:xfrm>
            <a:off x="341561" y="2103087"/>
            <a:ext cx="8423564" cy="2462213"/>
          </a:xfrm>
          <a:prstGeom prst="rect">
            <a:avLst/>
          </a:prstGeom>
        </p:spPr>
        <p:txBody>
          <a:bodyPr wrap="square">
            <a:spAutoFit/>
          </a:bodyPr>
          <a:lstStyle/>
          <a:p>
            <a:pPr marL="514350" indent="-514350">
              <a:buAutoNum type="arabicPeriod" startAt="7"/>
              <a:defRPr/>
            </a:pPr>
            <a:r>
              <a:rPr lang="en-US" sz="2200" b="0" dirty="0" smtClean="0">
                <a:solidFill>
                  <a:schemeClr val="tx1"/>
                </a:solidFill>
                <a:latin typeface="Arial Unicode MS" pitchFamily="34" charset="-128"/>
                <a:ea typeface="Arial Unicode MS" pitchFamily="34" charset="-128"/>
                <a:cs typeface="Arial Unicode MS" pitchFamily="34" charset="-128"/>
              </a:rPr>
              <a:t>Revise MCO 5300.17 as necessary to achieve agreed-upon solutions.  </a:t>
            </a:r>
          </a:p>
          <a:p>
            <a:pPr marL="971550" lvl="1" indent="-514350">
              <a:buFont typeface="Arial" pitchFamily="34" charset="0"/>
              <a:buAutoNum type="arabicPeriod" startAt="7"/>
              <a:defRPr/>
            </a:pPr>
            <a:endParaRPr lang="en-US" sz="2200" b="0" i="1" dirty="0" smtClean="0">
              <a:solidFill>
                <a:schemeClr val="tx1"/>
              </a:solidFill>
              <a:latin typeface="Arial Unicode MS" pitchFamily="34" charset="-128"/>
              <a:ea typeface="Arial Unicode MS" pitchFamily="34" charset="-128"/>
              <a:cs typeface="Arial Unicode MS" pitchFamily="34" charset="-128"/>
            </a:endParaRPr>
          </a:p>
          <a:p>
            <a:pPr marL="457200" indent="-457200">
              <a:buAutoNum type="arabicPeriod" startAt="8"/>
              <a:defRPr/>
            </a:pPr>
            <a:r>
              <a:rPr lang="en-US" sz="2200" b="0" dirty="0" smtClean="0">
                <a:solidFill>
                  <a:schemeClr val="tx1"/>
                </a:solidFill>
                <a:latin typeface="Arial Unicode MS" pitchFamily="34" charset="-128"/>
                <a:ea typeface="Arial Unicode MS" pitchFamily="34" charset="-128"/>
                <a:cs typeface="Arial Unicode MS" pitchFamily="34" charset="-128"/>
              </a:rPr>
              <a:t>Task MFC with developing a POA&amp;M for achieving agreed-</a:t>
            </a:r>
            <a:br>
              <a:rPr lang="en-US" sz="2200" b="0" dirty="0" smtClean="0">
                <a:solidFill>
                  <a:schemeClr val="tx1"/>
                </a:solidFill>
                <a:latin typeface="Arial Unicode MS" pitchFamily="34" charset="-128"/>
                <a:ea typeface="Arial Unicode MS" pitchFamily="34" charset="-128"/>
                <a:cs typeface="Arial Unicode MS" pitchFamily="34" charset="-128"/>
              </a:rPr>
            </a:br>
            <a:r>
              <a:rPr lang="en-US" sz="2200" b="0" dirty="0" smtClean="0">
                <a:solidFill>
                  <a:schemeClr val="tx1"/>
                </a:solidFill>
                <a:latin typeface="Arial Unicode MS" pitchFamily="34" charset="-128"/>
                <a:ea typeface="Arial Unicode MS" pitchFamily="34" charset="-128"/>
                <a:cs typeface="Arial Unicode MS" pitchFamily="34" charset="-128"/>
              </a:rPr>
              <a:t>upon solutions.</a:t>
            </a:r>
          </a:p>
          <a:p>
            <a:pPr>
              <a:buClr>
                <a:srgbClr val="E6002C"/>
              </a:buClr>
              <a:defRPr/>
            </a:pPr>
            <a:endParaRPr lang="en-US" sz="2200" b="0" dirty="0" smtClean="0">
              <a:solidFill>
                <a:schemeClr val="tx1"/>
              </a:solidFill>
              <a:latin typeface="Arial Unicode MS" pitchFamily="34" charset="-128"/>
              <a:ea typeface="Arial Unicode MS" pitchFamily="34" charset="-128"/>
              <a:cs typeface="Arial Unicode MS" pitchFamily="34" charset="-128"/>
            </a:endParaRPr>
          </a:p>
          <a:p>
            <a:pPr>
              <a:buClr>
                <a:srgbClr val="E6002C"/>
              </a:buClr>
              <a:defRPr/>
            </a:pPr>
            <a:r>
              <a:rPr lang="en-US" sz="2200" b="0" dirty="0" smtClean="0">
                <a:solidFill>
                  <a:schemeClr val="tx1"/>
                </a:solidFill>
                <a:latin typeface="Arial Unicode MS" pitchFamily="34" charset="-128"/>
                <a:ea typeface="Arial Unicode MS" pitchFamily="34" charset="-128"/>
                <a:cs typeface="Arial Unicode MS" pitchFamily="34" charset="-128"/>
              </a:rPr>
              <a:t>9.   Provide necessary funding to complete agreed-upon solutions.</a:t>
            </a:r>
            <a:endParaRPr lang="en-US" sz="2200" b="0" dirty="0">
              <a:solidFill>
                <a:schemeClr val="tx1"/>
              </a:solidFill>
              <a:latin typeface="Arial Unicode MS" pitchFamily="34" charset="-128"/>
              <a:ea typeface="Arial Unicode MS" pitchFamily="34" charset="-128"/>
              <a:cs typeface="Arial Unicode MS" pitchFamily="34" charset="-128"/>
            </a:endParaRPr>
          </a:p>
        </p:txBody>
      </p:sp>
      <p:sp>
        <p:nvSpPr>
          <p:cNvPr id="6" name="Rectangle 4"/>
          <p:cNvSpPr>
            <a:spLocks noChangeArrowheads="1"/>
          </p:cNvSpPr>
          <p:nvPr/>
        </p:nvSpPr>
        <p:spPr bwMode="auto">
          <a:xfrm>
            <a:off x="2189020" y="154709"/>
            <a:ext cx="5190836" cy="836613"/>
          </a:xfrm>
          <a:prstGeom prst="rect">
            <a:avLst/>
          </a:prstGeom>
          <a:noFill/>
          <a:ln w="9525">
            <a:noFill/>
            <a:miter lim="800000"/>
            <a:headEnd/>
            <a:tailEnd/>
          </a:ln>
        </p:spPr>
        <p:txBody>
          <a:bodyPr lIns="91354" tIns="45678" rIns="91354" bIns="45678"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dirty="0">
                <a:ln w="11430"/>
                <a:solidFill>
                  <a:schemeClr val="tx1"/>
                </a:solidFill>
                <a:effectLst>
                  <a:outerShdw blurRad="50800" dist="39000" dir="5460000" algn="tl">
                    <a:srgbClr val="000000">
                      <a:alpha val="38000"/>
                    </a:srgbClr>
                  </a:outerShdw>
                </a:effectLst>
                <a:latin typeface="+mj-lt"/>
                <a:cs typeface="Times New Roman" pitchFamily="18" charset="0"/>
              </a:rPr>
              <a:t>Recommendations</a:t>
            </a: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6082" name="Picture 10" descr="Seal-Official-LoRes"/>
          <p:cNvPicPr>
            <a:picLocks noChangeAspect="1" noChangeArrowheads="1"/>
          </p:cNvPicPr>
          <p:nvPr/>
        </p:nvPicPr>
        <p:blipFill>
          <a:blip r:embed="rId3" cstate="print"/>
          <a:srcRect/>
          <a:stretch>
            <a:fillRect/>
          </a:stretch>
        </p:blipFill>
        <p:spPr bwMode="auto">
          <a:xfrm>
            <a:off x="138113" y="134938"/>
            <a:ext cx="1004887" cy="992187"/>
          </a:xfrm>
          <a:prstGeom prst="rect">
            <a:avLst/>
          </a:prstGeom>
          <a:noFill/>
          <a:ln w="9525">
            <a:noFill/>
            <a:miter lim="800000"/>
            <a:headEnd/>
            <a:tailEnd/>
          </a:ln>
        </p:spPr>
      </p:pic>
      <p:sp>
        <p:nvSpPr>
          <p:cNvPr id="5" name="Rectangle 4"/>
          <p:cNvSpPr/>
          <p:nvPr/>
        </p:nvSpPr>
        <p:spPr>
          <a:xfrm>
            <a:off x="3245742" y="215532"/>
            <a:ext cx="3147015" cy="70788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000" dirty="0" smtClean="0">
                <a:ln w="11430"/>
                <a:solidFill>
                  <a:schemeClr val="tx1"/>
                </a:solidFill>
                <a:effectLst>
                  <a:outerShdw blurRad="50800" dist="39000" dir="5460000" algn="tl">
                    <a:srgbClr val="000000">
                      <a:alpha val="38000"/>
                    </a:srgbClr>
                  </a:outerShdw>
                </a:effectLst>
              </a:rPr>
              <a:t>Questions ?</a:t>
            </a:r>
            <a:endParaRPr lang="en-US" sz="4000" dirty="0">
              <a:ln w="11430"/>
              <a:solidFill>
                <a:schemeClr val="tx1"/>
              </a:solidFill>
              <a:effectLst>
                <a:outerShdw blurRad="50800" dist="39000" dir="5460000" algn="tl">
                  <a:srgbClr val="000000">
                    <a:alpha val="38000"/>
                  </a:srgbClr>
                </a:outerShdw>
              </a:effectLst>
            </a:endParaRPr>
          </a:p>
        </p:txBody>
      </p:sp>
      <p:sp>
        <p:nvSpPr>
          <p:cNvPr id="7" name="Rectangle 6"/>
          <p:cNvSpPr/>
          <p:nvPr/>
        </p:nvSpPr>
        <p:spPr>
          <a:xfrm>
            <a:off x="0" y="1219200"/>
            <a:ext cx="9144000" cy="76200"/>
          </a:xfrm>
          <a:prstGeom prst="rect">
            <a:avLst/>
          </a:prstGeom>
          <a:solidFill>
            <a:srgbClr val="000066"/>
          </a:solidFill>
        </p:spPr>
        <p:style>
          <a:lnRef idx="0">
            <a:schemeClr val="accent2"/>
          </a:lnRef>
          <a:fillRef idx="3">
            <a:schemeClr val="accent2"/>
          </a:fillRef>
          <a:effectRef idx="3">
            <a:schemeClr val="accent2"/>
          </a:effectRef>
          <a:fontRef idx="minor">
            <a:schemeClr val="lt1"/>
          </a:fontRef>
        </p:style>
        <p:txBody>
          <a:bodyPr anchor="ctr"/>
          <a:lstStyle/>
          <a:p>
            <a:pPr algn="ctr" eaLnBrk="0" fontAlgn="auto" hangingPunct="0">
              <a:spcBef>
                <a:spcPts val="0"/>
              </a:spcBef>
              <a:spcAft>
                <a:spcPts val="0"/>
              </a:spcAft>
              <a:defRPr/>
            </a:pPr>
            <a:endParaRPr lang="en-US"/>
          </a:p>
        </p:txBody>
      </p:sp>
      <p:pic>
        <p:nvPicPr>
          <p:cNvPr id="6" name="Picture 5" descr="marines-0008.jpg"/>
          <p:cNvPicPr>
            <a:picLocks noChangeAspect="1"/>
          </p:cNvPicPr>
          <p:nvPr/>
        </p:nvPicPr>
        <p:blipFill>
          <a:blip r:embed="rId4" cstate="print"/>
          <a:stretch>
            <a:fillRect/>
          </a:stretch>
        </p:blipFill>
        <p:spPr>
          <a:xfrm>
            <a:off x="1799764" y="1589315"/>
            <a:ext cx="5442869" cy="40821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89124" y="181130"/>
            <a:ext cx="8472931" cy="606425"/>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kern="0" dirty="0" smtClean="0">
                <a:ln w="11430"/>
                <a:solidFill>
                  <a:schemeClr val="tx1"/>
                </a:solidFill>
                <a:effectLst>
                  <a:outerShdw blurRad="50800" dist="39000" dir="5460000" algn="tl">
                    <a:srgbClr val="000000">
                      <a:alpha val="38000"/>
                    </a:srgbClr>
                  </a:outerShdw>
                </a:effectLst>
                <a:latin typeface="+mj-lt"/>
                <a:ea typeface="+mj-ea"/>
                <a:cs typeface="+mj-cs"/>
              </a:rPr>
              <a:t>Data Presented at </a:t>
            </a:r>
            <a:r>
              <a:rPr lang="en-US" sz="4400" kern="0" dirty="0">
                <a:ln w="11430"/>
                <a:solidFill>
                  <a:schemeClr val="tx1"/>
                </a:solidFill>
                <a:effectLst>
                  <a:outerShdw blurRad="50800" dist="39000" dir="5460000" algn="tl">
                    <a:srgbClr val="000000">
                      <a:alpha val="38000"/>
                    </a:srgbClr>
                  </a:outerShdw>
                </a:effectLst>
                <a:latin typeface="+mj-lt"/>
                <a:ea typeface="+mj-ea"/>
                <a:cs typeface="+mj-cs"/>
              </a:rPr>
              <a:t>24</a:t>
            </a:r>
            <a:r>
              <a:rPr lang="en-US" sz="4400" kern="0" baseline="30000" dirty="0">
                <a:ln w="11430"/>
                <a:solidFill>
                  <a:schemeClr val="tx1"/>
                </a:solidFill>
                <a:effectLst>
                  <a:outerShdw blurRad="50800" dist="39000" dir="5460000" algn="tl">
                    <a:srgbClr val="000000">
                      <a:alpha val="38000"/>
                    </a:srgbClr>
                  </a:outerShdw>
                </a:effectLst>
                <a:latin typeface="+mj-lt"/>
                <a:ea typeface="+mj-ea"/>
                <a:cs typeface="+mj-cs"/>
              </a:rPr>
              <a:t>th</a:t>
            </a:r>
            <a:r>
              <a:rPr lang="en-US" sz="4400" kern="0" dirty="0">
                <a:ln w="11430"/>
                <a:solidFill>
                  <a:schemeClr val="tx1"/>
                </a:solidFill>
                <a:effectLst>
                  <a:outerShdw blurRad="50800" dist="39000" dir="5460000" algn="tl">
                    <a:srgbClr val="000000">
                      <a:alpha val="38000"/>
                    </a:srgbClr>
                  </a:outerShdw>
                </a:effectLst>
                <a:latin typeface="+mj-lt"/>
                <a:ea typeface="+mj-ea"/>
                <a:cs typeface="+mj-cs"/>
              </a:rPr>
              <a:t> EFPB </a:t>
            </a:r>
          </a:p>
        </p:txBody>
      </p:sp>
      <p:graphicFrame>
        <p:nvGraphicFramePr>
          <p:cNvPr id="2050" name="Chart 11"/>
          <p:cNvGraphicFramePr>
            <a:graphicFrameLocks/>
          </p:cNvGraphicFramePr>
          <p:nvPr/>
        </p:nvGraphicFramePr>
        <p:xfrm>
          <a:off x="654050" y="2133600"/>
          <a:ext cx="7369175" cy="4325938"/>
        </p:xfrm>
        <a:graphic>
          <a:graphicData uri="http://schemas.openxmlformats.org/presentationml/2006/ole">
            <p:oleObj spid="_x0000_s2055" r:id="rId4" imgW="7370703" imgH="4328535" progId="Excel.Sheet.8">
              <p:embed/>
            </p:oleObj>
          </a:graphicData>
        </a:graphic>
      </p:graphicFrame>
      <p:graphicFrame>
        <p:nvGraphicFramePr>
          <p:cNvPr id="6" name="Table 5"/>
          <p:cNvGraphicFramePr>
            <a:graphicFrameLocks noGrp="1"/>
          </p:cNvGraphicFramePr>
          <p:nvPr/>
        </p:nvGraphicFramePr>
        <p:xfrm>
          <a:off x="6596063" y="1550988"/>
          <a:ext cx="2430463" cy="2650910"/>
        </p:xfrm>
        <a:graphic>
          <a:graphicData uri="http://schemas.openxmlformats.org/drawingml/2006/table">
            <a:tbl>
              <a:tblPr firstRow="1" bandRow="1">
                <a:tableStyleId>{073A0DAA-6AF3-43AB-8588-CEC1D06C72B9}</a:tableStyleId>
              </a:tblPr>
              <a:tblGrid>
                <a:gridCol w="601711"/>
                <a:gridCol w="457188"/>
                <a:gridCol w="457188"/>
                <a:gridCol w="457188"/>
                <a:gridCol w="457188"/>
              </a:tblGrid>
              <a:tr h="240771">
                <a:tc gridSpan="5">
                  <a:txBody>
                    <a:bodyPr/>
                    <a:lstStyle/>
                    <a:p>
                      <a:pPr algn="ctr"/>
                      <a:r>
                        <a:rPr lang="en-US" sz="800" dirty="0" smtClean="0"/>
                        <a:t>OFFICER DUIS</a:t>
                      </a:r>
                      <a:r>
                        <a:rPr lang="en-US" sz="800" baseline="0" dirty="0" smtClean="0"/>
                        <a:t> BY GRADE AND FY</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T w="12700" cap="flat" cmpd="sng" algn="ctr">
                      <a:solidFill>
                        <a:schemeClr val="tx1"/>
                      </a:solidFill>
                      <a:prstDash val="solid"/>
                      <a:round/>
                      <a:headEnd type="none" w="med" len="med"/>
                      <a:tailEnd type="none" w="med" len="med"/>
                    </a:lnT>
                  </a:tcPr>
                </a:tc>
                <a:tc hMerge="1">
                  <a:txBody>
                    <a:bodyPr/>
                    <a:lstStyle/>
                    <a:p>
                      <a:pPr algn="ctr"/>
                      <a:endParaRPr lang="en-US" sz="8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47807">
                <a:tc>
                  <a:txBody>
                    <a:bodyPr/>
                    <a:lstStyle/>
                    <a:p>
                      <a:pPr algn="ctr"/>
                      <a:r>
                        <a:rPr lang="en-US" sz="800" dirty="0" smtClean="0"/>
                        <a:t>Grade</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FY08</a:t>
                      </a:r>
                      <a:endParaRPr lang="en-US" sz="800" dirty="0"/>
                    </a:p>
                  </a:txBody>
                  <a:tcPr/>
                </a:tc>
                <a:tc>
                  <a:txBody>
                    <a:bodyPr/>
                    <a:lstStyle/>
                    <a:p>
                      <a:pPr algn="ctr"/>
                      <a:r>
                        <a:rPr lang="en-US" sz="800" dirty="0" smtClean="0"/>
                        <a:t>FY09</a:t>
                      </a:r>
                      <a:endParaRPr lang="en-US" sz="800" dirty="0"/>
                    </a:p>
                  </a:txBody>
                  <a:tcPr/>
                </a:tc>
                <a:tc>
                  <a:txBody>
                    <a:bodyPr/>
                    <a:lstStyle/>
                    <a:p>
                      <a:pPr algn="ctr"/>
                      <a:r>
                        <a:rPr lang="en-US" sz="800" dirty="0" smtClean="0"/>
                        <a:t>FY10</a:t>
                      </a:r>
                      <a:endParaRPr lang="en-US" sz="800" dirty="0"/>
                    </a:p>
                  </a:txBody>
                  <a:tcPr/>
                </a:tc>
                <a:tc>
                  <a:txBody>
                    <a:bodyPr/>
                    <a:lstStyle/>
                    <a:p>
                      <a:pPr algn="ctr"/>
                      <a:r>
                        <a:rPr lang="en-US" sz="800" dirty="0" smtClean="0"/>
                        <a:t>FY11</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O1</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9</a:t>
                      </a:r>
                      <a:endParaRPr lang="en-US" sz="800" dirty="0"/>
                    </a:p>
                  </a:txBody>
                  <a:tcPr/>
                </a:tc>
                <a:tc>
                  <a:txBody>
                    <a:bodyPr/>
                    <a:lstStyle/>
                    <a:p>
                      <a:pPr algn="ctr"/>
                      <a:r>
                        <a:rPr lang="en-US" sz="800" dirty="0" smtClean="0"/>
                        <a:t>1</a:t>
                      </a:r>
                      <a:endParaRPr lang="en-US" sz="800" dirty="0"/>
                    </a:p>
                  </a:txBody>
                  <a:tcPr/>
                </a:tc>
                <a:tc>
                  <a:txBody>
                    <a:bodyPr/>
                    <a:lstStyle/>
                    <a:p>
                      <a:pPr algn="ctr"/>
                      <a:r>
                        <a:rPr lang="en-US" sz="800" dirty="0" smtClean="0"/>
                        <a:t>2</a:t>
                      </a:r>
                      <a:endParaRPr lang="en-US" sz="800" dirty="0"/>
                    </a:p>
                  </a:txBody>
                  <a:tcPr/>
                </a:tc>
                <a:tc>
                  <a:txBody>
                    <a:bodyPr/>
                    <a:lstStyle/>
                    <a:p>
                      <a:pPr algn="ctr"/>
                      <a:r>
                        <a:rPr lang="en-US" sz="800" dirty="0" smtClean="0"/>
                        <a:t>1</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O2</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7</a:t>
                      </a:r>
                      <a:endParaRPr lang="en-US" sz="800" dirty="0"/>
                    </a:p>
                  </a:txBody>
                  <a:tcPr/>
                </a:tc>
                <a:tc>
                  <a:txBody>
                    <a:bodyPr/>
                    <a:lstStyle/>
                    <a:p>
                      <a:pPr algn="ctr"/>
                      <a:r>
                        <a:rPr lang="en-US" sz="800" dirty="0" smtClean="0"/>
                        <a:t>3</a:t>
                      </a:r>
                      <a:endParaRPr lang="en-US" sz="800" dirty="0"/>
                    </a:p>
                  </a:txBody>
                  <a:tcPr/>
                </a:tc>
                <a:tc>
                  <a:txBody>
                    <a:bodyPr/>
                    <a:lstStyle/>
                    <a:p>
                      <a:pPr algn="ctr"/>
                      <a:r>
                        <a:rPr lang="en-US" sz="800" dirty="0" smtClean="0"/>
                        <a:t>3</a:t>
                      </a:r>
                      <a:endParaRPr lang="en-US" sz="800" dirty="0"/>
                    </a:p>
                  </a:txBody>
                  <a:tcPr/>
                </a:tc>
                <a:tc>
                  <a:txBody>
                    <a:bodyPr/>
                    <a:lstStyle/>
                    <a:p>
                      <a:pPr algn="ctr"/>
                      <a:r>
                        <a:rPr lang="en-US" sz="800" dirty="0" smtClean="0"/>
                        <a:t>2</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O3</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5</a:t>
                      </a:r>
                      <a:endParaRPr lang="en-US" sz="800" dirty="0"/>
                    </a:p>
                  </a:txBody>
                  <a:tcPr/>
                </a:tc>
                <a:tc>
                  <a:txBody>
                    <a:bodyPr/>
                    <a:lstStyle/>
                    <a:p>
                      <a:pPr algn="ctr"/>
                      <a:r>
                        <a:rPr lang="en-US" sz="800" dirty="0" smtClean="0"/>
                        <a:t>2</a:t>
                      </a:r>
                      <a:endParaRPr lang="en-US" sz="800" dirty="0"/>
                    </a:p>
                  </a:txBody>
                  <a:tcPr/>
                </a:tc>
                <a:tc>
                  <a:txBody>
                    <a:bodyPr/>
                    <a:lstStyle/>
                    <a:p>
                      <a:pPr algn="ctr"/>
                      <a:r>
                        <a:rPr lang="en-US" sz="800" dirty="0" smtClean="0"/>
                        <a:t>8</a:t>
                      </a:r>
                      <a:endParaRPr lang="en-US" sz="800" dirty="0"/>
                    </a:p>
                  </a:txBody>
                  <a:tcPr/>
                </a:tc>
                <a:tc>
                  <a:txBody>
                    <a:bodyPr/>
                    <a:lstStyle/>
                    <a:p>
                      <a:pPr algn="ctr"/>
                      <a:r>
                        <a:rPr lang="en-US" sz="800" dirty="0" smtClean="0"/>
                        <a:t>4</a:t>
                      </a:r>
                      <a:endParaRPr lang="en-US" sz="800" dirty="0"/>
                    </a:p>
                  </a:txBody>
                  <a:tcPr>
                    <a:lnR w="12700" cap="flat" cmpd="sng" algn="ctr">
                      <a:solidFill>
                        <a:schemeClr val="tx1"/>
                      </a:solidFill>
                      <a:prstDash val="solid"/>
                      <a:round/>
                      <a:headEnd type="none" w="med" len="med"/>
                      <a:tailEnd type="none" w="med" len="med"/>
                    </a:lnR>
                  </a:tcPr>
                </a:tc>
              </a:tr>
              <a:tr h="188752">
                <a:tc>
                  <a:txBody>
                    <a:bodyPr/>
                    <a:lstStyle/>
                    <a:p>
                      <a:r>
                        <a:rPr lang="en-US" sz="800" dirty="0" smtClean="0"/>
                        <a:t>O4</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endParaRPr lang="en-US" sz="800" dirty="0"/>
                    </a:p>
                  </a:txBody>
                  <a:tcPr/>
                </a:tc>
                <a:tc>
                  <a:txBody>
                    <a:bodyPr/>
                    <a:lstStyle/>
                    <a:p>
                      <a:pPr algn="ctr"/>
                      <a:r>
                        <a:rPr lang="en-US" sz="800" dirty="0" smtClean="0"/>
                        <a:t>1</a:t>
                      </a:r>
                      <a:endParaRPr lang="en-US" sz="800" dirty="0"/>
                    </a:p>
                  </a:txBody>
                  <a:tcPr/>
                </a:tc>
                <a:tc>
                  <a:txBody>
                    <a:bodyPr/>
                    <a:lstStyle/>
                    <a:p>
                      <a:pPr algn="ctr"/>
                      <a:r>
                        <a:rPr lang="en-US" sz="800" dirty="0" smtClean="0"/>
                        <a:t>5</a:t>
                      </a:r>
                      <a:endParaRPr lang="en-US" sz="800" dirty="0"/>
                    </a:p>
                  </a:txBody>
                  <a:tcPr/>
                </a:tc>
                <a:tc>
                  <a:txBody>
                    <a:bodyPr/>
                    <a:lstStyle/>
                    <a:p>
                      <a:pPr algn="ctr"/>
                      <a:r>
                        <a:rPr lang="en-US" sz="800" dirty="0" smtClean="0"/>
                        <a:t>3</a:t>
                      </a: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O5</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1</a:t>
                      </a:r>
                      <a:endParaRPr lang="en-US" sz="800" dirty="0"/>
                    </a:p>
                  </a:txBody>
                  <a:tcPr/>
                </a:tc>
                <a:tc>
                  <a:txBody>
                    <a:bodyPr/>
                    <a:lstStyle/>
                    <a:p>
                      <a:pPr algn="ctr"/>
                      <a:endParaRPr lang="en-US" sz="800" dirty="0"/>
                    </a:p>
                  </a:txBody>
                  <a:tcPr/>
                </a:tc>
                <a:tc>
                  <a:txBody>
                    <a:bodyPr/>
                    <a:lstStyle/>
                    <a:p>
                      <a:pPr algn="ctr"/>
                      <a:endParaRPr lang="en-US" sz="800" dirty="0"/>
                    </a:p>
                  </a:txBody>
                  <a:tcPr/>
                </a:tc>
                <a:tc>
                  <a:txBody>
                    <a:bodyPr/>
                    <a:lstStyle/>
                    <a:p>
                      <a:pPr algn="ct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O6</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1</a:t>
                      </a:r>
                      <a:endParaRPr lang="en-US" sz="800" dirty="0"/>
                    </a:p>
                  </a:txBody>
                  <a:tcPr/>
                </a:tc>
                <a:tc>
                  <a:txBody>
                    <a:bodyPr/>
                    <a:lstStyle/>
                    <a:p>
                      <a:pPr algn="ctr"/>
                      <a:endParaRPr lang="en-US" sz="800" dirty="0"/>
                    </a:p>
                  </a:txBody>
                  <a:tcPr/>
                </a:tc>
                <a:tc>
                  <a:txBody>
                    <a:bodyPr/>
                    <a:lstStyle/>
                    <a:p>
                      <a:pPr algn="ctr"/>
                      <a:endParaRPr lang="en-US" sz="800" dirty="0"/>
                    </a:p>
                  </a:txBody>
                  <a:tcPr/>
                </a:tc>
                <a:tc>
                  <a:txBody>
                    <a:bodyPr/>
                    <a:lstStyle/>
                    <a:p>
                      <a:pPr algn="ct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CWO2</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r>
                        <a:rPr lang="en-US" sz="800" dirty="0" smtClean="0"/>
                        <a:t>2</a:t>
                      </a:r>
                      <a:endParaRPr lang="en-US" sz="800" dirty="0"/>
                    </a:p>
                  </a:txBody>
                  <a:tcPr/>
                </a:tc>
                <a:tc>
                  <a:txBody>
                    <a:bodyPr/>
                    <a:lstStyle/>
                    <a:p>
                      <a:pPr algn="ctr"/>
                      <a:r>
                        <a:rPr lang="en-US" sz="800" dirty="0" smtClean="0"/>
                        <a:t>1</a:t>
                      </a:r>
                      <a:endParaRPr lang="en-US" sz="800" dirty="0"/>
                    </a:p>
                  </a:txBody>
                  <a:tcPr/>
                </a:tc>
                <a:tc>
                  <a:txBody>
                    <a:bodyPr/>
                    <a:lstStyle/>
                    <a:p>
                      <a:pPr algn="ctr"/>
                      <a:r>
                        <a:rPr lang="en-US" sz="800" dirty="0" smtClean="0"/>
                        <a:t>4</a:t>
                      </a:r>
                      <a:endParaRPr lang="en-US" sz="800" dirty="0"/>
                    </a:p>
                  </a:txBody>
                  <a:tcPr/>
                </a:tc>
                <a:tc>
                  <a:txBody>
                    <a:bodyPr/>
                    <a:lstStyle/>
                    <a:p>
                      <a:pPr algn="ct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CWO3</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endParaRPr lang="en-US" sz="800" dirty="0"/>
                    </a:p>
                  </a:txBody>
                  <a:tcPr/>
                </a:tc>
                <a:tc>
                  <a:txBody>
                    <a:bodyPr/>
                    <a:lstStyle/>
                    <a:p>
                      <a:pPr algn="ctr"/>
                      <a:endParaRPr lang="en-US" sz="800" dirty="0"/>
                    </a:p>
                  </a:txBody>
                  <a:tcPr/>
                </a:tc>
                <a:tc>
                  <a:txBody>
                    <a:bodyPr/>
                    <a:lstStyle/>
                    <a:p>
                      <a:pPr algn="ctr"/>
                      <a:r>
                        <a:rPr lang="en-US" sz="800" dirty="0" smtClean="0"/>
                        <a:t>1</a:t>
                      </a:r>
                      <a:endParaRPr lang="en-US" sz="800" dirty="0"/>
                    </a:p>
                  </a:txBody>
                  <a:tcPr/>
                </a:tc>
                <a:tc>
                  <a:txBody>
                    <a:bodyPr/>
                    <a:lstStyle/>
                    <a:p>
                      <a:pPr algn="ctr"/>
                      <a:endParaRPr lang="en-US" sz="800" dirty="0"/>
                    </a:p>
                  </a:txBody>
                  <a:tcPr>
                    <a:lnR w="12700" cap="flat" cmpd="sng" algn="ctr">
                      <a:solidFill>
                        <a:schemeClr val="tx1"/>
                      </a:solidFill>
                      <a:prstDash val="solid"/>
                      <a:round/>
                      <a:headEnd type="none" w="med" len="med"/>
                      <a:tailEnd type="none" w="med" len="med"/>
                    </a:lnR>
                  </a:tcPr>
                </a:tc>
              </a:tr>
              <a:tr h="200824">
                <a:tc>
                  <a:txBody>
                    <a:bodyPr/>
                    <a:lstStyle/>
                    <a:p>
                      <a:r>
                        <a:rPr lang="en-US" sz="800" dirty="0" smtClean="0"/>
                        <a:t>CWO4</a:t>
                      </a:r>
                      <a:endParaRPr lang="en-US" sz="800" dirty="0"/>
                    </a:p>
                  </a:txBody>
                  <a:tcPr>
                    <a:lnL w="12700" cap="flat" cmpd="sng" algn="ctr">
                      <a:solidFill>
                        <a:schemeClr val="tx1"/>
                      </a:solidFill>
                      <a:prstDash val="solid"/>
                      <a:round/>
                      <a:headEnd type="none" w="med" len="med"/>
                      <a:tailEnd type="none" w="med" len="med"/>
                    </a:lnL>
                  </a:tcPr>
                </a:tc>
                <a:tc>
                  <a:txBody>
                    <a:bodyPr/>
                    <a:lstStyle/>
                    <a:p>
                      <a:pPr algn="ctr"/>
                      <a:endParaRPr lang="en-US" sz="800" dirty="0"/>
                    </a:p>
                  </a:txBody>
                  <a:tcPr/>
                </a:tc>
                <a:tc>
                  <a:txBody>
                    <a:bodyPr/>
                    <a:lstStyle/>
                    <a:p>
                      <a:pPr algn="ctr"/>
                      <a:endParaRPr lang="en-US" sz="800" dirty="0"/>
                    </a:p>
                  </a:txBody>
                  <a:tcPr/>
                </a:tc>
                <a:tc>
                  <a:txBody>
                    <a:bodyPr/>
                    <a:lstStyle/>
                    <a:p>
                      <a:pPr algn="ctr"/>
                      <a:r>
                        <a:rPr lang="en-US" sz="800" dirty="0" smtClean="0"/>
                        <a:t>2</a:t>
                      </a:r>
                      <a:endParaRPr lang="en-US" sz="800" dirty="0"/>
                    </a:p>
                  </a:txBody>
                  <a:tcPr/>
                </a:tc>
                <a:tc>
                  <a:txBody>
                    <a:bodyPr/>
                    <a:lstStyle/>
                    <a:p>
                      <a:pPr algn="ctr"/>
                      <a:endParaRPr lang="en-US" sz="800" dirty="0"/>
                    </a:p>
                  </a:txBody>
                  <a:tcPr>
                    <a:lnR w="12700" cap="flat" cmpd="sng" algn="ctr">
                      <a:solidFill>
                        <a:schemeClr val="tx1"/>
                      </a:solidFill>
                      <a:prstDash val="solid"/>
                      <a:round/>
                      <a:headEnd type="none" w="med" len="med"/>
                      <a:tailEnd type="none" w="med" len="med"/>
                    </a:lnR>
                  </a:tcPr>
                </a:tc>
              </a:tr>
              <a:tr h="242092">
                <a:tc>
                  <a:txBody>
                    <a:bodyPr/>
                    <a:lstStyle/>
                    <a:p>
                      <a:r>
                        <a:rPr lang="en-US" sz="800" dirty="0" smtClean="0"/>
                        <a:t>TOTALS</a:t>
                      </a:r>
                      <a:endParaRPr lang="en-US" sz="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800" dirty="0" smtClean="0"/>
                        <a:t>25</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8</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25</a:t>
                      </a:r>
                      <a:endParaRPr lang="en-US" sz="800" dirty="0"/>
                    </a:p>
                  </a:txBody>
                  <a:tcPr>
                    <a:lnB w="12700" cap="flat" cmpd="sng" algn="ctr">
                      <a:solidFill>
                        <a:schemeClr val="tx1"/>
                      </a:solidFill>
                      <a:prstDash val="solid"/>
                      <a:round/>
                      <a:headEnd type="none" w="med" len="med"/>
                      <a:tailEnd type="none" w="med" len="med"/>
                    </a:lnB>
                  </a:tcPr>
                </a:tc>
                <a:tc>
                  <a:txBody>
                    <a:bodyPr/>
                    <a:lstStyle/>
                    <a:p>
                      <a:pPr algn="ctr"/>
                      <a:r>
                        <a:rPr lang="en-US" sz="800" dirty="0" smtClean="0"/>
                        <a:t>10</a:t>
                      </a:r>
                      <a:endParaRPr lang="en-US" sz="8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129" name="Slide Number Placeholder 6"/>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39EF8770-160B-463C-876E-3D17B66EF762}" type="slidenum">
              <a:rPr lang="en-US" smtClean="0">
                <a:latin typeface="Arial" charset="0"/>
                <a:cs typeface="Arial" charset="0"/>
              </a:rPr>
              <a:pPr/>
              <a:t>3</a:t>
            </a:fld>
            <a:endParaRPr lang="en-US" dirty="0" smtClean="0">
              <a:latin typeface="Arial" charset="0"/>
              <a:cs typeface="Arial" charset="0"/>
            </a:endParaRPr>
          </a:p>
        </p:txBody>
      </p:sp>
      <p:sp>
        <p:nvSpPr>
          <p:cNvPr id="7" name="TextBox 6"/>
          <p:cNvSpPr txBox="1"/>
          <p:nvPr/>
        </p:nvSpPr>
        <p:spPr>
          <a:xfrm>
            <a:off x="561975" y="1343025"/>
            <a:ext cx="2507418" cy="584775"/>
          </a:xfrm>
          <a:prstGeom prst="rect">
            <a:avLst/>
          </a:prstGeom>
          <a:noFill/>
        </p:spPr>
        <p:txBody>
          <a:bodyPr wrap="none" rtlCol="0">
            <a:spAutoFit/>
          </a:bodyPr>
          <a:lstStyle/>
          <a:p>
            <a:r>
              <a:rPr lang="en-US" dirty="0" smtClean="0"/>
              <a:t>Officer Data</a:t>
            </a:r>
            <a:endParaRPr lang="en-US" dirty="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4479925" y="457200"/>
            <a:ext cx="184150" cy="368300"/>
          </a:xfrm>
          <a:prstGeom prst="rect">
            <a:avLst/>
          </a:prstGeom>
          <a:noFill/>
          <a:ln w="9525">
            <a:noFill/>
            <a:miter lim="800000"/>
            <a:headEnd/>
            <a:tailEnd/>
          </a:ln>
        </p:spPr>
        <p:txBody>
          <a:bodyPr wrap="none" lIns="91429" tIns="45714" rIns="91429" bIns="45714">
            <a:spAutoFit/>
          </a:bodyPr>
          <a:lstStyle/>
          <a:p>
            <a:pPr algn="ctr"/>
            <a:endParaRPr lang="en-US" dirty="0"/>
          </a:p>
        </p:txBody>
      </p:sp>
      <p:sp>
        <p:nvSpPr>
          <p:cNvPr id="15364" name="TextBox 11"/>
          <p:cNvSpPr txBox="1">
            <a:spLocks noChangeArrowheads="1"/>
          </p:cNvSpPr>
          <p:nvPr/>
        </p:nvSpPr>
        <p:spPr bwMode="auto">
          <a:xfrm>
            <a:off x="2479724" y="201706"/>
            <a:ext cx="4307879" cy="759968"/>
          </a:xfrm>
          <a:prstGeom prst="rect">
            <a:avLst/>
          </a:prstGeom>
          <a:noFill/>
          <a:ln w="9525">
            <a:noFill/>
            <a:miter lim="800000"/>
            <a:headEnd/>
            <a:tailEnd/>
          </a:ln>
        </p:spPr>
        <p:txBody>
          <a:bodyPr wrap="none" lIns="82058" tIns="41029" rIns="82058" bIns="4102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dirty="0">
                <a:ln w="11430"/>
                <a:solidFill>
                  <a:schemeClr val="tx1"/>
                </a:solidFill>
                <a:effectLst>
                  <a:outerShdw blurRad="50800" dist="39000" dir="5460000" algn="tl">
                    <a:srgbClr val="000000">
                      <a:alpha val="38000"/>
                    </a:srgbClr>
                  </a:outerShdw>
                </a:effectLst>
                <a:cs typeface="+mn-cs"/>
              </a:rPr>
              <a:t>IGMC Overview</a:t>
            </a:r>
          </a:p>
        </p:txBody>
      </p:sp>
      <p:sp>
        <p:nvSpPr>
          <p:cNvPr id="12293" name="Rectangle 6"/>
          <p:cNvSpPr>
            <a:spLocks noChangeArrowheads="1"/>
          </p:cNvSpPr>
          <p:nvPr/>
        </p:nvSpPr>
        <p:spPr bwMode="auto">
          <a:xfrm>
            <a:off x="558800" y="1401296"/>
            <a:ext cx="8026400" cy="4832092"/>
          </a:xfrm>
          <a:prstGeom prst="rect">
            <a:avLst/>
          </a:prstGeom>
          <a:noFill/>
          <a:ln w="9525">
            <a:noFill/>
            <a:miter lim="800000"/>
            <a:headEnd/>
            <a:tailEnd/>
          </a:ln>
        </p:spPr>
        <p:txBody>
          <a:bodyPr>
            <a:spAutoFit/>
          </a:bodyPr>
          <a:lstStyle/>
          <a:p>
            <a:pPr algn="ctr"/>
            <a:r>
              <a:rPr lang="en-US" u="sng" dirty="0" smtClean="0">
                <a:ln w="11430"/>
                <a:solidFill>
                  <a:srgbClr val="000000"/>
                </a:solidFill>
              </a:rPr>
              <a:t>24</a:t>
            </a:r>
            <a:r>
              <a:rPr lang="en-US" u="sng" baseline="30000" dirty="0" smtClean="0">
                <a:ln w="11430"/>
                <a:solidFill>
                  <a:srgbClr val="000000"/>
                </a:solidFill>
              </a:rPr>
              <a:t>th</a:t>
            </a:r>
            <a:r>
              <a:rPr lang="en-US" u="sng" dirty="0" smtClean="0">
                <a:ln w="11430"/>
                <a:solidFill>
                  <a:srgbClr val="000000"/>
                </a:solidFill>
              </a:rPr>
              <a:t> EFPB Tasking</a:t>
            </a:r>
            <a:r>
              <a:rPr lang="en-US" dirty="0" smtClean="0">
                <a:ln w="11430"/>
                <a:solidFill>
                  <a:srgbClr val="000000"/>
                </a:solidFill>
              </a:rPr>
              <a:t> </a:t>
            </a:r>
            <a:r>
              <a:rPr lang="en-US" sz="2400" dirty="0" smtClean="0">
                <a:ln w="11430"/>
                <a:solidFill>
                  <a:srgbClr val="000000"/>
                </a:solidFill>
              </a:rPr>
              <a:t> </a:t>
            </a:r>
            <a:r>
              <a:rPr lang="en-US" sz="1800" dirty="0" smtClean="0">
                <a:ln w="11430"/>
                <a:solidFill>
                  <a:srgbClr val="000000"/>
                </a:solidFill>
              </a:rPr>
              <a:t/>
            </a:r>
            <a:br>
              <a:rPr lang="en-US" sz="1800" dirty="0" smtClean="0">
                <a:ln w="11430"/>
                <a:solidFill>
                  <a:srgbClr val="000000"/>
                </a:solidFill>
              </a:rPr>
            </a:br>
            <a:r>
              <a:rPr lang="en-US" sz="1800" dirty="0" smtClean="0">
                <a:ln w="11430"/>
                <a:solidFill>
                  <a:srgbClr val="000000"/>
                </a:solidFill>
              </a:rPr>
              <a:t> </a:t>
            </a:r>
          </a:p>
          <a:p>
            <a:endParaRPr lang="en-US" sz="1800" dirty="0" smtClean="0">
              <a:ln w="11430"/>
              <a:solidFill>
                <a:srgbClr val="000000"/>
              </a:solidFill>
            </a:endParaRPr>
          </a:p>
          <a:p>
            <a:r>
              <a:rPr lang="en-US" sz="2400" dirty="0" smtClean="0">
                <a:solidFill>
                  <a:srgbClr val="000000"/>
                </a:solidFill>
              </a:rPr>
              <a:t>Coordinate </a:t>
            </a:r>
            <a:r>
              <a:rPr lang="en-US" sz="2400" dirty="0">
                <a:solidFill>
                  <a:srgbClr val="000000"/>
                </a:solidFill>
              </a:rPr>
              <a:t>with M&amp;RA and conduct an </a:t>
            </a:r>
            <a:r>
              <a:rPr lang="en-US" sz="2400" dirty="0" smtClean="0">
                <a:solidFill>
                  <a:srgbClr val="000000"/>
                </a:solidFill>
              </a:rPr>
              <a:t>assessment</a:t>
            </a:r>
          </a:p>
          <a:p>
            <a:r>
              <a:rPr lang="en-US" sz="2400" dirty="0" smtClean="0">
                <a:solidFill>
                  <a:srgbClr val="000000"/>
                </a:solidFill>
              </a:rPr>
              <a:t>of Substance </a:t>
            </a:r>
            <a:r>
              <a:rPr lang="en-US" sz="2400" dirty="0">
                <a:solidFill>
                  <a:srgbClr val="000000"/>
                </a:solidFill>
              </a:rPr>
              <a:t>Abuse Counseling </a:t>
            </a:r>
            <a:r>
              <a:rPr lang="en-US" sz="2400" dirty="0" smtClean="0">
                <a:solidFill>
                  <a:srgbClr val="000000"/>
                </a:solidFill>
              </a:rPr>
              <a:t>Centers (SACC):</a:t>
            </a:r>
          </a:p>
          <a:p>
            <a:endParaRPr lang="en-US" sz="2400" dirty="0" smtClean="0">
              <a:solidFill>
                <a:srgbClr val="000000"/>
              </a:solidFill>
            </a:endParaRPr>
          </a:p>
          <a:p>
            <a:pPr lvl="1">
              <a:buFont typeface="Arial" pitchFamily="34" charset="0"/>
              <a:buChar char="•"/>
            </a:pPr>
            <a:r>
              <a:rPr lang="en-US" sz="2400" dirty="0" smtClean="0">
                <a:solidFill>
                  <a:srgbClr val="000000"/>
                </a:solidFill>
              </a:rPr>
              <a:t> Assess capacity issues,</a:t>
            </a:r>
            <a:br>
              <a:rPr lang="en-US" sz="2400" dirty="0" smtClean="0">
                <a:solidFill>
                  <a:srgbClr val="000000"/>
                </a:solidFill>
              </a:rPr>
            </a:br>
            <a:endParaRPr lang="en-US" sz="2400" dirty="0" smtClean="0">
              <a:solidFill>
                <a:srgbClr val="000000"/>
              </a:solidFill>
            </a:endParaRPr>
          </a:p>
          <a:p>
            <a:pPr lvl="1">
              <a:buFont typeface="Arial" pitchFamily="34" charset="0"/>
              <a:buChar char="•"/>
            </a:pPr>
            <a:r>
              <a:rPr lang="en-US" sz="2400" dirty="0" smtClean="0">
                <a:solidFill>
                  <a:srgbClr val="000000"/>
                </a:solidFill>
              </a:rPr>
              <a:t> What causes delays </a:t>
            </a:r>
            <a:r>
              <a:rPr lang="en-US" sz="2400" dirty="0">
                <a:solidFill>
                  <a:srgbClr val="000000"/>
                </a:solidFill>
              </a:rPr>
              <a:t>between reported alcohol </a:t>
            </a:r>
            <a:endParaRPr lang="en-US" sz="2400" dirty="0" smtClean="0">
              <a:solidFill>
                <a:srgbClr val="000000"/>
              </a:solidFill>
            </a:endParaRPr>
          </a:p>
          <a:p>
            <a:pPr lvl="1"/>
            <a:r>
              <a:rPr lang="en-US" sz="2400" dirty="0" smtClean="0">
                <a:solidFill>
                  <a:srgbClr val="000000"/>
                </a:solidFill>
              </a:rPr>
              <a:t>  related incidents </a:t>
            </a:r>
            <a:r>
              <a:rPr lang="en-US" sz="2400" dirty="0">
                <a:solidFill>
                  <a:srgbClr val="000000"/>
                </a:solidFill>
              </a:rPr>
              <a:t>and individual </a:t>
            </a:r>
            <a:r>
              <a:rPr lang="en-US" sz="2400" dirty="0" smtClean="0">
                <a:solidFill>
                  <a:srgbClr val="000000"/>
                </a:solidFill>
              </a:rPr>
              <a:t>screenings,</a:t>
            </a:r>
            <a:br>
              <a:rPr lang="en-US" sz="2400" dirty="0" smtClean="0">
                <a:solidFill>
                  <a:srgbClr val="000000"/>
                </a:solidFill>
              </a:rPr>
            </a:br>
            <a:endParaRPr lang="en-US" sz="2400" dirty="0" smtClean="0">
              <a:solidFill>
                <a:srgbClr val="000000"/>
              </a:solidFill>
            </a:endParaRPr>
          </a:p>
          <a:p>
            <a:pPr lvl="1">
              <a:buFont typeface="Arial" pitchFamily="34" charset="0"/>
              <a:buChar char="•"/>
            </a:pPr>
            <a:r>
              <a:rPr lang="en-US" sz="2400" dirty="0" smtClean="0">
                <a:solidFill>
                  <a:srgbClr val="000000"/>
                </a:solidFill>
              </a:rPr>
              <a:t> What additional </a:t>
            </a:r>
            <a:r>
              <a:rPr lang="en-US" sz="2400" dirty="0">
                <a:solidFill>
                  <a:srgbClr val="000000"/>
                </a:solidFill>
              </a:rPr>
              <a:t>related problems </a:t>
            </a:r>
            <a:r>
              <a:rPr lang="en-US" sz="2400" dirty="0" smtClean="0">
                <a:solidFill>
                  <a:srgbClr val="000000"/>
                </a:solidFill>
              </a:rPr>
              <a:t>negatively</a:t>
            </a:r>
          </a:p>
          <a:p>
            <a:pPr lvl="1"/>
            <a:r>
              <a:rPr lang="en-US" sz="2400" dirty="0" smtClean="0">
                <a:solidFill>
                  <a:srgbClr val="000000"/>
                </a:solidFill>
              </a:rPr>
              <a:t>  </a:t>
            </a:r>
            <a:r>
              <a:rPr lang="en-US" sz="2400" dirty="0">
                <a:solidFill>
                  <a:srgbClr val="000000"/>
                </a:solidFill>
              </a:rPr>
              <a:t>affecting timely evaluations</a:t>
            </a:r>
            <a:r>
              <a:rPr lang="en-US" sz="2400" dirty="0" smtClean="0">
                <a:solidFill>
                  <a:srgbClr val="000000"/>
                </a:solidFill>
              </a:rPr>
              <a:t>.  </a:t>
            </a:r>
            <a:endParaRPr lang="en-US" sz="2400" dirty="0">
              <a:solidFill>
                <a:srgbClr val="000000"/>
              </a:solidFill>
            </a:endParaRPr>
          </a:p>
        </p:txBody>
      </p:sp>
      <p:sp>
        <p:nvSpPr>
          <p:cNvPr id="12294" name="Slide Number Placeholder 7"/>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EF771314-408C-4C76-957F-67821B1D2133}" type="slidenum">
              <a:rPr lang="en-US" smtClean="0">
                <a:latin typeface="Arial" charset="0"/>
                <a:cs typeface="Arial" charset="0"/>
              </a:rPr>
              <a:pPr/>
              <a:t>4</a:t>
            </a:fld>
            <a:endParaRPr lang="en-US" dirty="0" smtClean="0">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1"/>
          <p:cNvSpPr txBox="1">
            <a:spLocks noChangeArrowheads="1"/>
          </p:cNvSpPr>
          <p:nvPr/>
        </p:nvSpPr>
        <p:spPr bwMode="auto">
          <a:xfrm>
            <a:off x="1786824" y="201706"/>
            <a:ext cx="6092021" cy="759968"/>
          </a:xfrm>
          <a:prstGeom prst="rect">
            <a:avLst/>
          </a:prstGeom>
          <a:noFill/>
          <a:ln w="9525">
            <a:noFill/>
            <a:miter lim="800000"/>
            <a:headEnd/>
            <a:tailEnd/>
          </a:ln>
        </p:spPr>
        <p:txBody>
          <a:bodyPr wrap="none" lIns="82058" tIns="41029" rIns="82058" bIns="4102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dirty="0">
                <a:ln w="11430"/>
                <a:solidFill>
                  <a:schemeClr val="tx1"/>
                </a:solidFill>
                <a:effectLst>
                  <a:outerShdw blurRad="50800" dist="39000" dir="5460000" algn="tl">
                    <a:srgbClr val="000000">
                      <a:alpha val="38000"/>
                    </a:srgbClr>
                  </a:outerShdw>
                </a:effectLst>
                <a:cs typeface="+mn-cs"/>
              </a:rPr>
              <a:t>Scope &amp; Methodology</a:t>
            </a:r>
          </a:p>
        </p:txBody>
      </p:sp>
      <p:sp>
        <p:nvSpPr>
          <p:cNvPr id="5" name="Rectangle 4"/>
          <p:cNvSpPr/>
          <p:nvPr/>
        </p:nvSpPr>
        <p:spPr>
          <a:xfrm>
            <a:off x="190210" y="1498948"/>
            <a:ext cx="9201439" cy="4093428"/>
          </a:xfrm>
          <a:prstGeom prst="rect">
            <a:avLst/>
          </a:prstGeom>
          <a:noFill/>
        </p:spPr>
        <p:txBody>
          <a:bodyPr wrap="square">
            <a:spAutoFit/>
          </a:bodyPr>
          <a:lstStyle/>
          <a:p>
            <a:pPr marL="239337" indent="-239337">
              <a:buClr>
                <a:srgbClr val="CC0000"/>
              </a:buClr>
              <a:buSzPct val="105000"/>
              <a:defRPr/>
            </a:pPr>
            <a:r>
              <a:rPr lang="en-US" sz="2000" dirty="0" smtClean="0">
                <a:ln w="11430"/>
                <a:solidFill>
                  <a:srgbClr val="000000"/>
                </a:solidFill>
                <a:cs typeface="+mn-cs"/>
              </a:rPr>
              <a:t>Scope</a:t>
            </a:r>
            <a:r>
              <a:rPr lang="en-US" sz="2000" b="0" dirty="0" smtClean="0">
                <a:ln w="11430"/>
                <a:solidFill>
                  <a:srgbClr val="000000"/>
                </a:solidFill>
                <a:cs typeface="+mn-cs"/>
              </a:rPr>
              <a:t>: Canvass the principal stakeholders within the substance abuse</a:t>
            </a:r>
          </a:p>
          <a:p>
            <a:pPr marL="239337" indent="-239337">
              <a:buClr>
                <a:srgbClr val="CC0000"/>
              </a:buClr>
              <a:buSzPct val="105000"/>
              <a:defRPr/>
            </a:pPr>
            <a:r>
              <a:rPr lang="en-US" sz="2000" b="0" dirty="0" smtClean="0">
                <a:ln w="11430"/>
                <a:solidFill>
                  <a:srgbClr val="000000"/>
                </a:solidFill>
                <a:cs typeface="+mn-cs"/>
              </a:rPr>
              <a:t>process in order to assess program compliance, capacity, related issues and</a:t>
            </a:r>
          </a:p>
          <a:p>
            <a:pPr marL="239337" indent="-239337">
              <a:buClr>
                <a:srgbClr val="CC0000"/>
              </a:buClr>
              <a:buSzPct val="105000"/>
              <a:defRPr/>
            </a:pPr>
            <a:r>
              <a:rPr lang="en-US" sz="2000" b="0" dirty="0" smtClean="0">
                <a:ln w="11430"/>
                <a:solidFill>
                  <a:srgbClr val="000000"/>
                </a:solidFill>
                <a:cs typeface="+mn-cs"/>
              </a:rPr>
              <a:t>review the current Marine Corps Order 5300.17. </a:t>
            </a:r>
          </a:p>
          <a:p>
            <a:pPr marL="696537" lvl="1" indent="-239337">
              <a:buSzPct val="105000"/>
              <a:buFont typeface="Arial" pitchFamily="34" charset="0"/>
              <a:buChar char="•"/>
              <a:defRPr/>
            </a:pPr>
            <a:r>
              <a:rPr lang="en-US" sz="2000" b="0" dirty="0" smtClean="0">
                <a:ln w="11430"/>
                <a:solidFill>
                  <a:srgbClr val="000000"/>
                </a:solidFill>
              </a:rPr>
              <a:t>Commanding Officers </a:t>
            </a:r>
            <a:r>
              <a:rPr lang="en-US" sz="2000" b="0" dirty="0" smtClean="0">
                <a:ln w="11430"/>
                <a:solidFill>
                  <a:srgbClr val="000000"/>
                </a:solidFill>
              </a:rPr>
              <a:t>(Ban/Sad </a:t>
            </a:r>
            <a:r>
              <a:rPr lang="en-US" sz="2000" b="0" dirty="0" smtClean="0">
                <a:ln w="11430"/>
                <a:solidFill>
                  <a:srgbClr val="000000"/>
                </a:solidFill>
              </a:rPr>
              <a:t>Level)</a:t>
            </a:r>
            <a:endParaRPr lang="en-US" sz="2000" b="0" dirty="0">
              <a:ln w="11430"/>
              <a:solidFill>
                <a:srgbClr val="000000"/>
              </a:solidFill>
            </a:endParaRPr>
          </a:p>
          <a:p>
            <a:pPr marL="696537" lvl="1" indent="-239337">
              <a:buSzPct val="105000"/>
              <a:buFont typeface="Arial" pitchFamily="34" charset="0"/>
              <a:buChar char="•"/>
              <a:defRPr/>
            </a:pPr>
            <a:r>
              <a:rPr lang="en-US" sz="2000" b="0" dirty="0" smtClean="0">
                <a:ln w="11430"/>
                <a:solidFill>
                  <a:srgbClr val="000000"/>
                </a:solidFill>
              </a:rPr>
              <a:t>Substance Abuse Control Officer (SACO)</a:t>
            </a:r>
            <a:endParaRPr lang="en-US" sz="2000" b="0" dirty="0">
              <a:ln w="11430"/>
              <a:solidFill>
                <a:srgbClr val="000000"/>
              </a:solidFill>
            </a:endParaRPr>
          </a:p>
          <a:p>
            <a:pPr marL="696537" lvl="1" indent="-239337">
              <a:buSzPct val="105000"/>
              <a:buFont typeface="Arial" pitchFamily="34" charset="0"/>
              <a:buChar char="•"/>
              <a:defRPr/>
            </a:pPr>
            <a:r>
              <a:rPr lang="en-US" sz="2000" b="0" dirty="0" smtClean="0">
                <a:ln w="11430"/>
                <a:solidFill>
                  <a:srgbClr val="000000"/>
                </a:solidFill>
              </a:rPr>
              <a:t>Substance Abuse Counseling Center (SACC) </a:t>
            </a:r>
            <a:r>
              <a:rPr lang="en-US" sz="2000" b="0" dirty="0">
                <a:ln w="11430"/>
                <a:solidFill>
                  <a:srgbClr val="000000"/>
                </a:solidFill>
              </a:rPr>
              <a:t>Directors</a:t>
            </a:r>
          </a:p>
          <a:p>
            <a:pPr marL="696537" lvl="1" indent="-239337">
              <a:buSzPct val="105000"/>
              <a:buFont typeface="Arial" pitchFamily="34" charset="0"/>
              <a:buChar char="•"/>
              <a:defRPr/>
            </a:pPr>
            <a:r>
              <a:rPr lang="en-US" sz="2000" b="0" dirty="0">
                <a:ln w="11430"/>
                <a:solidFill>
                  <a:srgbClr val="000000"/>
                </a:solidFill>
              </a:rPr>
              <a:t>Behavioral Health Branch </a:t>
            </a:r>
            <a:r>
              <a:rPr lang="en-US" sz="2000" b="0" dirty="0" smtClean="0">
                <a:ln w="11430"/>
                <a:solidFill>
                  <a:srgbClr val="000000"/>
                </a:solidFill>
              </a:rPr>
              <a:t>Personnel, M&amp;RA (MF)</a:t>
            </a:r>
            <a:endParaRPr lang="en-US" sz="2000" b="0" dirty="0">
              <a:ln w="11430"/>
              <a:solidFill>
                <a:srgbClr val="000000"/>
              </a:solidFill>
            </a:endParaRPr>
          </a:p>
          <a:p>
            <a:pPr marL="239337" indent="-239337">
              <a:buClr>
                <a:srgbClr val="CC0000"/>
              </a:buClr>
              <a:buSzPct val="105000"/>
              <a:defRPr/>
            </a:pPr>
            <a:endParaRPr lang="en-US" sz="2000" b="0" dirty="0" smtClean="0">
              <a:ln w="11430"/>
              <a:solidFill>
                <a:srgbClr val="000000"/>
              </a:solidFill>
              <a:cs typeface="+mn-cs"/>
            </a:endParaRPr>
          </a:p>
          <a:p>
            <a:pPr marL="239337" indent="-239337">
              <a:buClr>
                <a:srgbClr val="CC0000"/>
              </a:buClr>
              <a:buSzPct val="105000"/>
              <a:defRPr/>
            </a:pPr>
            <a:r>
              <a:rPr lang="en-US" sz="2000" dirty="0" smtClean="0">
                <a:ln w="11430"/>
                <a:solidFill>
                  <a:srgbClr val="000000"/>
                </a:solidFill>
                <a:cs typeface="+mn-cs"/>
              </a:rPr>
              <a:t>Methodology</a:t>
            </a:r>
            <a:r>
              <a:rPr lang="en-US" sz="2000" b="0" dirty="0" smtClean="0">
                <a:ln w="11430"/>
                <a:solidFill>
                  <a:srgbClr val="000000"/>
                </a:solidFill>
                <a:cs typeface="+mn-cs"/>
              </a:rPr>
              <a:t>: conducted focused survey, local site visit and interviews.</a:t>
            </a:r>
          </a:p>
          <a:p>
            <a:pPr marL="239337" indent="-239337">
              <a:buClr>
                <a:srgbClr val="CC0000"/>
              </a:buClr>
              <a:buSzPct val="105000"/>
              <a:defRPr/>
            </a:pPr>
            <a:r>
              <a:rPr lang="en-US" sz="2000" b="0" dirty="0" smtClean="0">
                <a:ln w="11430"/>
                <a:solidFill>
                  <a:srgbClr val="000000"/>
                </a:solidFill>
                <a:cs typeface="+mn-cs"/>
              </a:rPr>
              <a:t>Assessment </a:t>
            </a:r>
            <a:r>
              <a:rPr lang="en-US" sz="2000" b="0" dirty="0">
                <a:ln w="11430"/>
                <a:solidFill>
                  <a:srgbClr val="000000"/>
                </a:solidFill>
                <a:cs typeface="+mn-cs"/>
              </a:rPr>
              <a:t>conducted in two </a:t>
            </a:r>
            <a:r>
              <a:rPr lang="en-US" sz="2000" b="0" dirty="0" smtClean="0">
                <a:ln w="11430"/>
                <a:solidFill>
                  <a:srgbClr val="000000"/>
                </a:solidFill>
                <a:cs typeface="+mn-cs"/>
              </a:rPr>
              <a:t>phases:</a:t>
            </a:r>
            <a:endParaRPr lang="en-US" sz="2000" b="0" dirty="0" smtClean="0">
              <a:ln w="11430"/>
              <a:solidFill>
                <a:srgbClr val="000000"/>
              </a:solidFill>
            </a:endParaRPr>
          </a:p>
          <a:p>
            <a:pPr marL="239337" indent="-239337">
              <a:buClr>
                <a:srgbClr val="CC0000"/>
              </a:buClr>
              <a:buSzPct val="105000"/>
              <a:defRPr/>
            </a:pPr>
            <a:endParaRPr lang="en-US" sz="2000" b="0" dirty="0" smtClean="0">
              <a:ln w="11430"/>
              <a:solidFill>
                <a:srgbClr val="000000"/>
              </a:solidFill>
              <a:cs typeface="+mn-cs"/>
            </a:endParaRPr>
          </a:p>
          <a:p>
            <a:pPr marL="239337" indent="-239337">
              <a:buClr>
                <a:srgbClr val="CC0000"/>
              </a:buClr>
              <a:buSzPct val="105000"/>
              <a:defRPr/>
            </a:pPr>
            <a:r>
              <a:rPr lang="en-US" sz="2000" b="0" dirty="0" smtClean="0">
                <a:ln w="11430"/>
                <a:solidFill>
                  <a:srgbClr val="000000"/>
                </a:solidFill>
                <a:cs typeface="+mn-cs"/>
              </a:rPr>
              <a:t/>
            </a:r>
            <a:br>
              <a:rPr lang="en-US" sz="2000" b="0" dirty="0" smtClean="0">
                <a:ln w="11430"/>
                <a:solidFill>
                  <a:srgbClr val="000000"/>
                </a:solidFill>
                <a:cs typeface="+mn-cs"/>
              </a:rPr>
            </a:br>
            <a:endParaRPr lang="en-US" sz="2000" b="0" dirty="0">
              <a:ln w="11430"/>
              <a:solidFill>
                <a:srgbClr val="000000"/>
              </a:solidFill>
              <a:cs typeface="+mn-cs"/>
            </a:endParaRPr>
          </a:p>
        </p:txBody>
      </p:sp>
      <p:sp>
        <p:nvSpPr>
          <p:cNvPr id="13316" name="Slide Number Placeholder 5"/>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E380DF52-DDCB-4E47-8741-7AE71D3CE9D7}" type="slidenum">
              <a:rPr lang="en-US" smtClean="0">
                <a:latin typeface="Arial" charset="0"/>
                <a:cs typeface="Arial" charset="0"/>
              </a:rPr>
              <a:pPr/>
              <a:t>5</a:t>
            </a:fld>
            <a:endParaRPr lang="en-US" dirty="0" smtClean="0">
              <a:latin typeface="Arial" charset="0"/>
              <a:cs typeface="Arial" charset="0"/>
            </a:endParaRPr>
          </a:p>
        </p:txBody>
      </p:sp>
      <p:sp>
        <p:nvSpPr>
          <p:cNvPr id="6" name="Rectangle 5"/>
          <p:cNvSpPr/>
          <p:nvPr/>
        </p:nvSpPr>
        <p:spPr bwMode="auto">
          <a:xfrm>
            <a:off x="190210" y="4725114"/>
            <a:ext cx="8849015" cy="1932861"/>
          </a:xfrm>
          <a:prstGeom prst="rect">
            <a:avLst/>
          </a:prstGeom>
          <a:solidFill>
            <a:srgbClr val="FFFF99"/>
          </a:solidFill>
          <a:ln>
            <a:headEnd type="none" w="med" len="med"/>
            <a:tailEnd type="none" w="med" len="med"/>
          </a:ln>
          <a:scene3d>
            <a:camera prst="orthographicFront"/>
            <a:lightRig rig="threePt" dir="t"/>
          </a:scene3d>
          <a:sp3d>
            <a:bevelT prst="relaxedInset"/>
          </a:sp3d>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0000"/>
              </a:solidFill>
              <a:effectLst/>
              <a:latin typeface="Arial" charset="0"/>
            </a:endParaRPr>
          </a:p>
        </p:txBody>
      </p:sp>
      <p:sp>
        <p:nvSpPr>
          <p:cNvPr id="2" name="TextBox 1"/>
          <p:cNvSpPr txBox="1"/>
          <p:nvPr/>
        </p:nvSpPr>
        <p:spPr>
          <a:xfrm>
            <a:off x="210574" y="4725114"/>
            <a:ext cx="4704035" cy="1569660"/>
          </a:xfrm>
          <a:prstGeom prst="rect">
            <a:avLst/>
          </a:prstGeom>
          <a:noFill/>
        </p:spPr>
        <p:txBody>
          <a:bodyPr wrap="square" rtlCol="0">
            <a:spAutoFit/>
          </a:bodyPr>
          <a:lstStyle/>
          <a:p>
            <a:pPr marL="239337" indent="-239337" algn="ctr">
              <a:buClr>
                <a:srgbClr val="CC0000"/>
              </a:buClr>
              <a:buSzPct val="105000"/>
              <a:defRPr/>
            </a:pPr>
            <a:r>
              <a:rPr lang="en-US" sz="1600" b="0" u="sng" dirty="0" smtClean="0">
                <a:ln w="11430"/>
                <a:solidFill>
                  <a:srgbClr val="000000"/>
                </a:solidFill>
              </a:rPr>
              <a:t>Phase I</a:t>
            </a:r>
            <a:r>
              <a:rPr lang="en-US" sz="1600" b="0" dirty="0" smtClean="0">
                <a:ln w="11430"/>
                <a:solidFill>
                  <a:srgbClr val="000000"/>
                </a:solidFill>
              </a:rPr>
              <a:t> </a:t>
            </a:r>
          </a:p>
          <a:p>
            <a:pPr marL="239337" indent="-239337">
              <a:buClr>
                <a:srgbClr val="CC0000"/>
              </a:buClr>
              <a:buSzPct val="105000"/>
              <a:defRPr/>
            </a:pPr>
            <a:r>
              <a:rPr lang="en-US" sz="1600" b="0" dirty="0">
                <a:ln w="11430"/>
                <a:solidFill>
                  <a:srgbClr val="000000"/>
                </a:solidFill>
              </a:rPr>
              <a:t>MARADMIN 393/11 directed surveys for 15-25 Jul</a:t>
            </a:r>
          </a:p>
          <a:p>
            <a:pPr marL="239337" indent="-239337">
              <a:buClr>
                <a:srgbClr val="CC0000"/>
              </a:buClr>
              <a:buSzPct val="105000"/>
              <a:defRPr/>
            </a:pPr>
            <a:r>
              <a:rPr lang="en-US" sz="1600" b="0" dirty="0" smtClean="0">
                <a:ln w="11430"/>
                <a:solidFill>
                  <a:srgbClr val="000000"/>
                </a:solidFill>
              </a:rPr>
              <a:t>Three </a:t>
            </a:r>
            <a:r>
              <a:rPr lang="en-US" sz="1600" b="0" dirty="0">
                <a:ln w="11430"/>
                <a:solidFill>
                  <a:srgbClr val="000000"/>
                </a:solidFill>
              </a:rPr>
              <a:t>Anonymous Surveys</a:t>
            </a:r>
          </a:p>
          <a:p>
            <a:pPr marL="239337" indent="-239337">
              <a:buSzPct val="105000"/>
              <a:buFont typeface="Arial" pitchFamily="34" charset="0"/>
              <a:buChar char="•"/>
              <a:defRPr/>
            </a:pPr>
            <a:r>
              <a:rPr lang="en-US" sz="1600" b="0" dirty="0">
                <a:ln w="11430"/>
                <a:solidFill>
                  <a:srgbClr val="000000"/>
                </a:solidFill>
              </a:rPr>
              <a:t>331 Commanding Officers (</a:t>
            </a:r>
            <a:r>
              <a:rPr lang="en-US" sz="1600" b="0" dirty="0" err="1">
                <a:ln w="11430"/>
                <a:solidFill>
                  <a:srgbClr val="000000"/>
                </a:solidFill>
              </a:rPr>
              <a:t>Bn</a:t>
            </a:r>
            <a:r>
              <a:rPr lang="en-US" sz="1600" b="0" dirty="0">
                <a:ln w="11430"/>
                <a:solidFill>
                  <a:srgbClr val="000000"/>
                </a:solidFill>
              </a:rPr>
              <a:t>/</a:t>
            </a:r>
            <a:r>
              <a:rPr lang="en-US" sz="1600" b="0" dirty="0" err="1">
                <a:ln w="11430"/>
                <a:solidFill>
                  <a:srgbClr val="000000"/>
                </a:solidFill>
              </a:rPr>
              <a:t>Sqdn</a:t>
            </a:r>
            <a:r>
              <a:rPr lang="en-US" sz="1600" b="0" dirty="0">
                <a:ln w="11430"/>
                <a:solidFill>
                  <a:srgbClr val="000000"/>
                </a:solidFill>
              </a:rPr>
              <a:t> level)</a:t>
            </a:r>
          </a:p>
          <a:p>
            <a:pPr marL="239337" indent="-239337">
              <a:buSzPct val="105000"/>
              <a:buFont typeface="Arial" pitchFamily="34" charset="0"/>
              <a:buChar char="•"/>
              <a:defRPr/>
            </a:pPr>
            <a:r>
              <a:rPr lang="en-US" sz="1600" b="0" dirty="0">
                <a:ln w="11430"/>
                <a:solidFill>
                  <a:srgbClr val="000000"/>
                </a:solidFill>
              </a:rPr>
              <a:t>378 SACOs and Assistant SACOs</a:t>
            </a:r>
          </a:p>
          <a:p>
            <a:pPr marL="239337" indent="-239337">
              <a:buSzPct val="105000"/>
              <a:buFont typeface="Arial" pitchFamily="34" charset="0"/>
              <a:buChar char="•"/>
              <a:defRPr/>
            </a:pPr>
            <a:r>
              <a:rPr lang="en-US" sz="1600" b="0" dirty="0">
                <a:ln w="11430"/>
                <a:solidFill>
                  <a:srgbClr val="000000"/>
                </a:solidFill>
              </a:rPr>
              <a:t>All 16 SACC Directors</a:t>
            </a:r>
            <a:endParaRPr lang="en-US" dirty="0"/>
          </a:p>
        </p:txBody>
      </p:sp>
      <p:sp>
        <p:nvSpPr>
          <p:cNvPr id="3" name="TextBox 2"/>
          <p:cNvSpPr txBox="1"/>
          <p:nvPr/>
        </p:nvSpPr>
        <p:spPr>
          <a:xfrm>
            <a:off x="5231311" y="4725114"/>
            <a:ext cx="3728585" cy="1815882"/>
          </a:xfrm>
          <a:prstGeom prst="rect">
            <a:avLst/>
          </a:prstGeom>
          <a:noFill/>
        </p:spPr>
        <p:txBody>
          <a:bodyPr wrap="none" rtlCol="0">
            <a:spAutoFit/>
          </a:bodyPr>
          <a:lstStyle/>
          <a:p>
            <a:pPr marL="239337" indent="-239337" algn="ctr">
              <a:buClr>
                <a:srgbClr val="CC0000"/>
              </a:buClr>
              <a:buSzPct val="105000"/>
              <a:defRPr/>
            </a:pPr>
            <a:r>
              <a:rPr lang="en-US" sz="1600" b="0" u="sng" dirty="0" smtClean="0">
                <a:ln w="11430"/>
                <a:solidFill>
                  <a:srgbClr val="000000"/>
                </a:solidFill>
              </a:rPr>
              <a:t>Phase II</a:t>
            </a:r>
            <a:r>
              <a:rPr lang="en-US" sz="1600" b="0" dirty="0" smtClean="0">
                <a:ln w="11430"/>
                <a:solidFill>
                  <a:srgbClr val="000000"/>
                </a:solidFill>
              </a:rPr>
              <a:t>  </a:t>
            </a:r>
          </a:p>
          <a:p>
            <a:pPr marL="239337" indent="-239337">
              <a:buClr>
                <a:srgbClr val="CC0000"/>
              </a:buClr>
              <a:buSzPct val="105000"/>
              <a:defRPr/>
            </a:pPr>
            <a:r>
              <a:rPr lang="en-US" sz="1600" b="0" dirty="0" smtClean="0">
                <a:ln w="11430"/>
                <a:solidFill>
                  <a:srgbClr val="000000"/>
                </a:solidFill>
              </a:rPr>
              <a:t>Follow-on </a:t>
            </a:r>
            <a:r>
              <a:rPr lang="en-US" sz="1600" b="0" dirty="0">
                <a:ln w="11430"/>
                <a:solidFill>
                  <a:srgbClr val="000000"/>
                </a:solidFill>
              </a:rPr>
              <a:t>Interviews (1 Aug – 8 Sep)</a:t>
            </a:r>
          </a:p>
          <a:p>
            <a:pPr marL="239337" indent="-239337">
              <a:buSzPct val="105000"/>
              <a:buFont typeface="Arial" pitchFamily="34" charset="0"/>
              <a:buChar char="•"/>
              <a:defRPr/>
            </a:pPr>
            <a:r>
              <a:rPr lang="en-US" sz="1600" b="0" dirty="0">
                <a:ln w="11430"/>
                <a:solidFill>
                  <a:srgbClr val="000000"/>
                </a:solidFill>
              </a:rPr>
              <a:t>11 Commanding Officers</a:t>
            </a:r>
          </a:p>
          <a:p>
            <a:pPr marL="239337" indent="-239337">
              <a:buSzPct val="105000"/>
              <a:buFont typeface="Arial" pitchFamily="34" charset="0"/>
              <a:buChar char="•"/>
              <a:defRPr/>
            </a:pPr>
            <a:r>
              <a:rPr lang="en-US" sz="1600" b="0" dirty="0">
                <a:ln w="11430"/>
                <a:solidFill>
                  <a:srgbClr val="000000"/>
                </a:solidFill>
              </a:rPr>
              <a:t>13 SACOs</a:t>
            </a:r>
          </a:p>
          <a:p>
            <a:pPr marL="239337" indent="-239337">
              <a:buSzPct val="105000"/>
              <a:buFont typeface="Arial" pitchFamily="34" charset="0"/>
              <a:buChar char="•"/>
              <a:defRPr/>
            </a:pPr>
            <a:r>
              <a:rPr lang="en-US" sz="1600" b="0" dirty="0">
                <a:ln w="11430"/>
                <a:solidFill>
                  <a:srgbClr val="000000"/>
                </a:solidFill>
              </a:rPr>
              <a:t>7 SACC Directors</a:t>
            </a:r>
          </a:p>
          <a:p>
            <a:pPr marL="239337" indent="-239337">
              <a:buSzPct val="105000"/>
              <a:buFont typeface="Arial" pitchFamily="34" charset="0"/>
              <a:buChar char="•"/>
              <a:defRPr/>
            </a:pPr>
            <a:r>
              <a:rPr lang="en-US" sz="1600" b="0" dirty="0">
                <a:ln w="11430"/>
                <a:solidFill>
                  <a:srgbClr val="000000"/>
                </a:solidFill>
              </a:rPr>
              <a:t>Behavioral Health Branch Personnel</a:t>
            </a:r>
          </a:p>
          <a:p>
            <a:endParaRPr lang="en-US" sz="1600" dirty="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4479925" y="457200"/>
            <a:ext cx="184150" cy="368300"/>
          </a:xfrm>
          <a:prstGeom prst="rect">
            <a:avLst/>
          </a:prstGeom>
          <a:noFill/>
          <a:ln w="9525">
            <a:noFill/>
            <a:miter lim="800000"/>
            <a:headEnd/>
            <a:tailEnd/>
          </a:ln>
        </p:spPr>
        <p:txBody>
          <a:bodyPr wrap="none" lIns="91429" tIns="45714" rIns="91429" bIns="45714">
            <a:spAutoFit/>
          </a:bodyPr>
          <a:lstStyle/>
          <a:p>
            <a:pPr algn="ctr"/>
            <a:endParaRPr lang="en-US"/>
          </a:p>
        </p:txBody>
      </p:sp>
      <p:sp>
        <p:nvSpPr>
          <p:cNvPr id="15364" name="TextBox 11"/>
          <p:cNvSpPr txBox="1">
            <a:spLocks noChangeArrowheads="1"/>
          </p:cNvSpPr>
          <p:nvPr/>
        </p:nvSpPr>
        <p:spPr bwMode="auto">
          <a:xfrm>
            <a:off x="2725223" y="165492"/>
            <a:ext cx="3834993" cy="759968"/>
          </a:xfrm>
          <a:prstGeom prst="rect">
            <a:avLst/>
          </a:prstGeom>
          <a:noFill/>
          <a:ln w="9525">
            <a:noFill/>
            <a:miter lim="800000"/>
            <a:headEnd/>
            <a:tailEnd/>
          </a:ln>
        </p:spPr>
        <p:txBody>
          <a:bodyPr wrap="none" lIns="82058" tIns="41029" rIns="82058" bIns="4102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400" dirty="0">
                <a:ln w="11430"/>
                <a:solidFill>
                  <a:schemeClr val="tx1"/>
                </a:solidFill>
                <a:effectLst>
                  <a:outerShdw blurRad="50800" dist="39000" dir="5460000" algn="tl">
                    <a:srgbClr val="000000">
                      <a:alpha val="38000"/>
                    </a:srgbClr>
                  </a:outerShdw>
                </a:effectLst>
                <a:cs typeface="+mn-cs"/>
              </a:rPr>
              <a:t>IGMC </a:t>
            </a:r>
            <a:r>
              <a:rPr lang="en-US" sz="4400" dirty="0" smtClean="0">
                <a:ln w="11430"/>
                <a:solidFill>
                  <a:schemeClr val="tx1"/>
                </a:solidFill>
                <a:effectLst>
                  <a:outerShdw blurRad="50800" dist="39000" dir="5460000" algn="tl">
                    <a:srgbClr val="000000">
                      <a:alpha val="38000"/>
                    </a:srgbClr>
                  </a:outerShdw>
                </a:effectLst>
                <a:cs typeface="+mn-cs"/>
              </a:rPr>
              <a:t>Results</a:t>
            </a:r>
            <a:endParaRPr lang="en-US" sz="4400" dirty="0">
              <a:ln w="11430"/>
              <a:solidFill>
                <a:schemeClr val="tx1"/>
              </a:solidFill>
              <a:effectLst>
                <a:outerShdw blurRad="50800" dist="39000" dir="5460000" algn="tl">
                  <a:srgbClr val="000000">
                    <a:alpha val="38000"/>
                  </a:srgbClr>
                </a:outerShdw>
              </a:effectLst>
              <a:cs typeface="+mn-cs"/>
            </a:endParaRPr>
          </a:p>
        </p:txBody>
      </p:sp>
      <p:sp>
        <p:nvSpPr>
          <p:cNvPr id="12294" name="Slide Number Placeholder 7"/>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EF771314-408C-4C76-957F-67821B1D2133}" type="slidenum">
              <a:rPr lang="en-US" smtClean="0">
                <a:latin typeface="Arial" charset="0"/>
                <a:cs typeface="Arial" charset="0"/>
              </a:rPr>
              <a:pPr/>
              <a:t>6</a:t>
            </a:fld>
            <a:endParaRPr lang="en-US" smtClean="0">
              <a:latin typeface="Arial" charset="0"/>
              <a:cs typeface="Arial" charset="0"/>
            </a:endParaRPr>
          </a:p>
        </p:txBody>
      </p:sp>
      <p:sp>
        <p:nvSpPr>
          <p:cNvPr id="7" name="TextBox 14"/>
          <p:cNvSpPr txBox="1">
            <a:spLocks noChangeArrowheads="1"/>
          </p:cNvSpPr>
          <p:nvPr/>
        </p:nvSpPr>
        <p:spPr bwMode="auto">
          <a:xfrm>
            <a:off x="361950" y="1669610"/>
            <a:ext cx="8486775" cy="353943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dirty="0">
                <a:ln w="11430"/>
                <a:effectLst>
                  <a:outerShdw blurRad="50800" dist="39000" dir="5460000" algn="tl">
                    <a:srgbClr val="000000">
                      <a:alpha val="38000"/>
                    </a:srgbClr>
                  </a:outerShdw>
                </a:effectLst>
              </a:rPr>
              <a:t>Alcohol Related </a:t>
            </a:r>
            <a:r>
              <a:rPr lang="en-US" dirty="0" smtClean="0">
                <a:ln w="11430"/>
                <a:effectLst>
                  <a:outerShdw blurRad="50800" dist="39000" dir="5460000" algn="tl">
                    <a:srgbClr val="000000">
                      <a:alpha val="38000"/>
                    </a:srgbClr>
                  </a:outerShdw>
                </a:effectLst>
              </a:rPr>
              <a:t>Incidents Screening </a:t>
            </a:r>
            <a:endParaRPr lang="en-US" dirty="0">
              <a:ln w="11430"/>
              <a:effectLst>
                <a:outerShdw blurRad="50800" dist="39000" dir="5460000" algn="tl">
                  <a:srgbClr val="000000">
                    <a:alpha val="38000"/>
                  </a:srgbClr>
                </a:outerShdw>
              </a:effectLst>
            </a:endParaRPr>
          </a:p>
          <a:p>
            <a:pPr algn="ctr"/>
            <a:r>
              <a:rPr lang="en-US" dirty="0">
                <a:ln w="11430"/>
                <a:effectLst>
                  <a:outerShdw blurRad="50800" dist="39000" dir="5460000" algn="tl">
                    <a:srgbClr val="000000">
                      <a:alpha val="38000"/>
                    </a:srgbClr>
                  </a:outerShdw>
                </a:effectLst>
              </a:rPr>
              <a:t>Inspector General </a:t>
            </a:r>
            <a:r>
              <a:rPr lang="en-US" dirty="0" smtClean="0">
                <a:ln w="11430"/>
                <a:effectLst>
                  <a:outerShdw blurRad="50800" dist="39000" dir="5460000" algn="tl">
                    <a:srgbClr val="000000">
                      <a:alpha val="38000"/>
                    </a:srgbClr>
                  </a:outerShdw>
                </a:effectLst>
              </a:rPr>
              <a:t>Assessment Overview</a:t>
            </a:r>
          </a:p>
          <a:p>
            <a:pPr algn="ctr"/>
            <a:endParaRPr lang="en-US" dirty="0" smtClean="0">
              <a:ln w="11430"/>
              <a:effectLst>
                <a:outerShdw blurRad="50800" dist="39000" dir="5460000" algn="tl">
                  <a:srgbClr val="000000">
                    <a:alpha val="38000"/>
                  </a:srgbClr>
                </a:outerShdw>
              </a:effectLst>
            </a:endParaRPr>
          </a:p>
          <a:p>
            <a:pPr algn="ctr"/>
            <a:endParaRPr lang="en-US" dirty="0" smtClean="0">
              <a:ln w="11430"/>
              <a:effectLst>
                <a:outerShdw blurRad="50800" dist="39000" dir="5460000" algn="tl">
                  <a:srgbClr val="000000">
                    <a:alpha val="38000"/>
                  </a:srgbClr>
                </a:outerShdw>
              </a:effectLst>
            </a:endParaRPr>
          </a:p>
          <a:p>
            <a:pPr>
              <a:buFont typeface="Arial" pitchFamily="34" charset="0"/>
              <a:buChar char="•"/>
            </a:pPr>
            <a:r>
              <a:rPr lang="en-US" dirty="0" smtClean="0">
                <a:ln w="11430"/>
                <a:effectLst>
                  <a:outerShdw blurRad="50800" dist="39000" dir="5460000" algn="tl">
                    <a:srgbClr val="000000">
                      <a:alpha val="38000"/>
                    </a:srgbClr>
                  </a:outerShdw>
                </a:effectLst>
              </a:rPr>
              <a:t> Findings = 22</a:t>
            </a:r>
          </a:p>
          <a:p>
            <a:pPr>
              <a:buFont typeface="Arial" pitchFamily="34" charset="0"/>
              <a:buChar char="•"/>
            </a:pPr>
            <a:endParaRPr lang="en-US" dirty="0" smtClean="0">
              <a:ln w="11430"/>
              <a:effectLst>
                <a:outerShdw blurRad="50800" dist="39000" dir="5460000" algn="tl">
                  <a:srgbClr val="000000">
                    <a:alpha val="38000"/>
                  </a:srgbClr>
                </a:outerShdw>
              </a:effectLst>
            </a:endParaRPr>
          </a:p>
          <a:p>
            <a:pPr>
              <a:buFont typeface="Arial" pitchFamily="34" charset="0"/>
              <a:buChar char="•"/>
            </a:pPr>
            <a:r>
              <a:rPr lang="en-US" dirty="0" smtClean="0">
                <a:ln w="11430"/>
                <a:effectLst>
                  <a:outerShdw blurRad="50800" dist="39000" dir="5460000" algn="tl">
                    <a:srgbClr val="000000">
                      <a:alpha val="38000"/>
                    </a:srgbClr>
                  </a:outerShdw>
                </a:effectLst>
              </a:rPr>
              <a:t> </a:t>
            </a:r>
            <a:r>
              <a:rPr lang="en-US" dirty="0" smtClean="0">
                <a:ln w="11430"/>
                <a:effectLst>
                  <a:outerShdw blurRad="50800" dist="39000" dir="5460000" algn="tl">
                    <a:srgbClr val="000000">
                      <a:alpha val="38000"/>
                    </a:srgbClr>
                  </a:outerShdw>
                </a:effectLst>
              </a:rPr>
              <a:t>Recommendations </a:t>
            </a:r>
            <a:r>
              <a:rPr lang="en-US" dirty="0" smtClean="0">
                <a:ln w="11430"/>
                <a:effectLst>
                  <a:outerShdw blurRad="50800" dist="39000" dir="5460000" algn="tl">
                    <a:srgbClr val="000000">
                      <a:alpha val="38000"/>
                    </a:srgbClr>
                  </a:outerShdw>
                </a:effectLst>
              </a:rPr>
              <a:t>= 9</a:t>
            </a:r>
            <a:endParaRPr lang="en-US" dirty="0">
              <a:ln w="11430"/>
              <a:effectLst>
                <a:outerShdw blurRad="50800" dist="39000" dir="5460000" algn="tl">
                  <a:srgbClr val="000000">
                    <a:alpha val="38000"/>
                  </a:srgbClr>
                </a:outerShdw>
              </a:effectLst>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273175" y="190123"/>
            <a:ext cx="7870825" cy="836613"/>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eaLnBrk="0" hangingPunct="0">
              <a:defRPr/>
            </a:pPr>
            <a:r>
              <a:rPr lang="en-US" sz="4400" kern="0" dirty="0">
                <a:ln w="11430"/>
                <a:solidFill>
                  <a:schemeClr val="tx1"/>
                </a:solidFill>
                <a:effectLst>
                  <a:outerShdw blurRad="50800" dist="39000" dir="5460000" algn="tl">
                    <a:srgbClr val="000000">
                      <a:alpha val="38000"/>
                    </a:srgbClr>
                  </a:outerShdw>
                </a:effectLst>
                <a:latin typeface="+mj-lt"/>
                <a:ea typeface="+mj-ea"/>
                <a:cs typeface="+mj-cs"/>
              </a:rPr>
              <a:t>    ADMITS  </a:t>
            </a:r>
            <a:r>
              <a:rPr lang="en-US" sz="4400" kern="0" dirty="0" err="1">
                <a:ln w="11430"/>
                <a:solidFill>
                  <a:schemeClr val="tx1"/>
                </a:solidFill>
                <a:effectLst>
                  <a:outerShdw blurRad="50800" dist="39000" dir="5460000" algn="tl">
                    <a:srgbClr val="000000">
                      <a:alpha val="38000"/>
                    </a:srgbClr>
                  </a:outerShdw>
                </a:effectLst>
                <a:latin typeface="+mj-lt"/>
                <a:ea typeface="+mj-ea"/>
                <a:cs typeface="+mj-cs"/>
              </a:rPr>
              <a:t>vs</a:t>
            </a:r>
            <a:r>
              <a:rPr lang="en-US" sz="4400" kern="0" dirty="0">
                <a:ln w="11430"/>
                <a:solidFill>
                  <a:schemeClr val="tx1"/>
                </a:solidFill>
                <a:effectLst>
                  <a:outerShdw blurRad="50800" dist="39000" dir="5460000" algn="tl">
                    <a:srgbClr val="000000">
                      <a:alpha val="38000"/>
                    </a:srgbClr>
                  </a:outerShdw>
                </a:effectLst>
                <a:latin typeface="+mj-lt"/>
                <a:ea typeface="+mj-ea"/>
                <a:cs typeface="+mj-cs"/>
              </a:rPr>
              <a:t>  </a:t>
            </a:r>
            <a:r>
              <a:rPr lang="en-US" sz="4400" kern="0" dirty="0" smtClean="0">
                <a:ln w="11430"/>
                <a:solidFill>
                  <a:schemeClr val="tx1"/>
                </a:solidFill>
                <a:effectLst>
                  <a:outerShdw blurRad="50800" dist="39000" dir="5460000" algn="tl">
                    <a:srgbClr val="000000">
                      <a:alpha val="38000"/>
                    </a:srgbClr>
                  </a:outerShdw>
                </a:effectLst>
                <a:latin typeface="+mj-lt"/>
                <a:ea typeface="+mj-ea"/>
                <a:cs typeface="+mj-cs"/>
              </a:rPr>
              <a:t>CLEOC</a:t>
            </a:r>
          </a:p>
        </p:txBody>
      </p:sp>
      <p:grpSp>
        <p:nvGrpSpPr>
          <p:cNvPr id="11" name="Group 10"/>
          <p:cNvGrpSpPr/>
          <p:nvPr/>
        </p:nvGrpSpPr>
        <p:grpSpPr>
          <a:xfrm>
            <a:off x="3246" y="1753667"/>
            <a:ext cx="4393265" cy="5007346"/>
            <a:chOff x="67898" y="1774454"/>
            <a:chExt cx="4393265" cy="5007346"/>
          </a:xfrm>
        </p:grpSpPr>
        <p:sp>
          <p:nvSpPr>
            <p:cNvPr id="8" name="Rectangle 7"/>
            <p:cNvSpPr/>
            <p:nvPr/>
          </p:nvSpPr>
          <p:spPr bwMode="auto">
            <a:xfrm>
              <a:off x="254964" y="1774454"/>
              <a:ext cx="4206199" cy="5007346"/>
            </a:xfrm>
            <a:prstGeom prst="rect">
              <a:avLst/>
            </a:prstGeom>
            <a:solidFill>
              <a:srgbClr val="FFFF99"/>
            </a:solidFill>
            <a:ln w="9525" cap="flat" cmpd="sng" algn="ctr">
              <a:noFill/>
              <a:prstDash val="solid"/>
              <a:round/>
              <a:headEnd type="none" w="med" len="med"/>
              <a:tailEnd type="none" w="med" len="med"/>
            </a:ln>
            <a:effectLst/>
            <a:scene3d>
              <a:camera prst="orthographicFront"/>
              <a:lightRig rig="threePt" dir="t"/>
            </a:scene3d>
            <a:sp3d>
              <a:bevelT prst="convex"/>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3" name="Content Placeholder 2"/>
            <p:cNvSpPr txBox="1">
              <a:spLocks/>
            </p:cNvSpPr>
            <p:nvPr/>
          </p:nvSpPr>
          <p:spPr>
            <a:xfrm>
              <a:off x="67898" y="1849895"/>
              <a:ext cx="4265613" cy="4267200"/>
            </a:xfrm>
            <a:prstGeom prst="rect">
              <a:avLst/>
            </a:prstGeom>
          </p:spPr>
          <p:txBody>
            <a:bodyPr/>
            <a:lstStyle/>
            <a:p>
              <a:pPr marL="342900" indent="-342900" algn="ctr" eaLnBrk="0" hangingPunct="0">
                <a:spcBef>
                  <a:spcPts val="0"/>
                </a:spcBef>
                <a:buClr>
                  <a:srgbClr val="CE0027"/>
                </a:buClr>
                <a:defRPr/>
              </a:pPr>
              <a:r>
                <a:rPr lang="en-US" sz="1950" b="0" kern="0" dirty="0">
                  <a:solidFill>
                    <a:schemeClr val="tx1"/>
                  </a:solidFill>
                  <a:latin typeface="Arial Unicode MS" pitchFamily="34" charset="-128"/>
                  <a:ea typeface="Arial Unicode MS" pitchFamily="34" charset="-128"/>
                  <a:cs typeface="Arial Unicode MS" pitchFamily="34" charset="-128"/>
                </a:rPr>
                <a:t> </a:t>
              </a:r>
              <a:r>
                <a:rPr lang="en-US" sz="1950" b="0" kern="0" dirty="0" smtClean="0">
                  <a:solidFill>
                    <a:schemeClr val="tx1"/>
                  </a:solidFill>
                  <a:latin typeface="Arial Unicode MS" pitchFamily="34" charset="-128"/>
                  <a:ea typeface="Arial Unicode MS" pitchFamily="34" charset="-128"/>
                  <a:cs typeface="Arial Unicode MS" pitchFamily="34" charset="-128"/>
                </a:rPr>
                <a:t> </a:t>
              </a:r>
              <a:r>
                <a:rPr lang="en-US" sz="2400" u="sng" kern="0" dirty="0" smtClean="0">
                  <a:solidFill>
                    <a:schemeClr val="accent6">
                      <a:lumMod val="75000"/>
                    </a:schemeClr>
                  </a:solidFill>
                  <a:latin typeface="Arial Unicode MS" pitchFamily="34" charset="-128"/>
                  <a:ea typeface="Arial Unicode MS" pitchFamily="34" charset="-128"/>
                  <a:cs typeface="Arial Unicode MS" pitchFamily="34" charset="-128"/>
                </a:rPr>
                <a:t>ADMITS</a:t>
              </a:r>
              <a:r>
                <a:rPr lang="en-US" sz="1800" u="sng" kern="0" dirty="0" smtClean="0">
                  <a:solidFill>
                    <a:schemeClr val="accent6">
                      <a:lumMod val="75000"/>
                    </a:schemeClr>
                  </a:solidFill>
                  <a:latin typeface="Arial Unicode MS" pitchFamily="34" charset="-128"/>
                  <a:ea typeface="Arial Unicode MS" pitchFamily="34" charset="-128"/>
                  <a:cs typeface="Arial Unicode MS" pitchFamily="34" charset="-128"/>
                </a:rPr>
                <a:t> </a:t>
              </a:r>
            </a:p>
            <a:p>
              <a:pPr marL="342900" indent="-342900" algn="ctr" eaLnBrk="0" hangingPunct="0">
                <a:spcBef>
                  <a:spcPts val="0"/>
                </a:spcBef>
                <a:buClr>
                  <a:srgbClr val="CE0027"/>
                </a:buClr>
                <a:defRPr/>
              </a:pPr>
              <a:r>
                <a:rPr lang="en-US" sz="1800" kern="0" dirty="0" smtClean="0">
                  <a:solidFill>
                    <a:schemeClr val="accent6">
                      <a:lumMod val="75000"/>
                    </a:schemeClr>
                  </a:solidFill>
                  <a:latin typeface="Arial Unicode MS" pitchFamily="34" charset="-128"/>
                  <a:ea typeface="Arial Unicode MS" pitchFamily="34" charset="-128"/>
                  <a:cs typeface="Arial Unicode MS" pitchFamily="34" charset="-128"/>
                </a:rPr>
                <a:t>Alcohol and Drug Management </a:t>
              </a:r>
            </a:p>
            <a:p>
              <a:pPr marL="342900" indent="-342900" algn="ctr" eaLnBrk="0" hangingPunct="0">
                <a:spcBef>
                  <a:spcPts val="0"/>
                </a:spcBef>
                <a:buClr>
                  <a:srgbClr val="CE0027"/>
                </a:buClr>
                <a:defRPr/>
              </a:pPr>
              <a:r>
                <a:rPr lang="en-US" sz="1800" kern="0" dirty="0" smtClean="0">
                  <a:solidFill>
                    <a:schemeClr val="accent6">
                      <a:lumMod val="75000"/>
                    </a:schemeClr>
                  </a:solidFill>
                  <a:latin typeface="Arial Unicode MS" pitchFamily="34" charset="-128"/>
                  <a:ea typeface="Arial Unicode MS" pitchFamily="34" charset="-128"/>
                  <a:cs typeface="Arial Unicode MS" pitchFamily="34" charset="-128"/>
                </a:rPr>
                <a:t>Information Tracking System </a:t>
              </a:r>
              <a:endParaRPr lang="en-US" sz="1800" kern="0" dirty="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algn="ctr" eaLnBrk="0" hangingPunct="0">
                <a:spcBef>
                  <a:spcPts val="0"/>
                </a:spcBef>
                <a:buClr>
                  <a:srgbClr val="CE0027"/>
                </a:buClr>
                <a:buFont typeface="Times New Roman" pitchFamily="18" charset="0"/>
                <a:buNone/>
                <a:defRPr/>
              </a:pPr>
              <a:endParaRPr lang="en-US" sz="18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Arial" pitchFamily="34" charset="0"/>
                <a:buChar char="•"/>
                <a:defRPr/>
              </a:pPr>
              <a:r>
                <a:rPr lang="en-US" sz="1800" b="0" kern="0" dirty="0">
                  <a:solidFill>
                    <a:schemeClr val="accent6">
                      <a:lumMod val="75000"/>
                    </a:schemeClr>
                  </a:solidFill>
                  <a:latin typeface="Arial Unicode MS" pitchFamily="34" charset="-128"/>
                  <a:ea typeface="Arial Unicode MS" pitchFamily="34" charset="-128"/>
                  <a:cs typeface="Arial Unicode MS" pitchFamily="34" charset="-128"/>
                </a:rPr>
                <a:t>Legacy system </a:t>
              </a: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designed</a:t>
              </a:r>
              <a:b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b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for treatment and urinalysis</a:t>
              </a:r>
              <a:b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br>
              <a:endPar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Arial" pitchFamily="34" charset="0"/>
                <a:buChar char="•"/>
                <a:defRPr/>
              </a:pP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Over 20 </a:t>
              </a:r>
              <a:r>
                <a:rPr lang="en-US" sz="1800" b="0" kern="0" dirty="0">
                  <a:solidFill>
                    <a:schemeClr val="accent6">
                      <a:lumMod val="75000"/>
                    </a:schemeClr>
                  </a:solidFill>
                  <a:latin typeface="Arial Unicode MS" pitchFamily="34" charset="-128"/>
                  <a:ea typeface="Arial Unicode MS" pitchFamily="34" charset="-128"/>
                  <a:cs typeface="Arial Unicode MS" pitchFamily="34" charset="-128"/>
                </a:rPr>
                <a:t>years </a:t>
              </a: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old</a:t>
              </a:r>
            </a:p>
            <a:p>
              <a:pPr marL="342900" indent="-342900" eaLnBrk="0" hangingPunct="0">
                <a:spcBef>
                  <a:spcPts val="0"/>
                </a:spcBef>
                <a:defRPr/>
              </a:pPr>
              <a:endParaRPr lang="en-US" sz="18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Arial" pitchFamily="34" charset="0"/>
                <a:buChar char="•"/>
                <a:defRPr/>
              </a:pP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Adopted </a:t>
              </a:r>
              <a:r>
                <a:rPr lang="en-US" sz="1800" b="0" kern="0" dirty="0">
                  <a:solidFill>
                    <a:schemeClr val="accent6">
                      <a:lumMod val="75000"/>
                    </a:schemeClr>
                  </a:solidFill>
                  <a:latin typeface="Arial Unicode MS" pitchFamily="34" charset="-128"/>
                  <a:ea typeface="Arial Unicode MS" pitchFamily="34" charset="-128"/>
                  <a:cs typeface="Arial Unicode MS" pitchFamily="34" charset="-128"/>
                </a:rPr>
                <a:t>by USMC in </a:t>
              </a: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2009</a:t>
              </a:r>
            </a:p>
            <a:p>
              <a:pPr marL="342900" indent="-342900" eaLnBrk="0" hangingPunct="0">
                <a:spcBef>
                  <a:spcPts val="0"/>
                </a:spcBef>
                <a:buFont typeface="Arial" pitchFamily="34" charset="0"/>
                <a:buChar char="•"/>
                <a:defRPr/>
              </a:pPr>
              <a:endPar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800100" lvl="3" indent="-342900" eaLnBrk="0" hangingPunct="0">
                <a:spcBef>
                  <a:spcPts val="0"/>
                </a:spcBef>
                <a:buFont typeface="Arial" pitchFamily="34" charset="0"/>
                <a:buChar char="•"/>
                <a:defRPr/>
              </a:pP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Managed by SACCs </a:t>
              </a:r>
            </a:p>
            <a:p>
              <a:pPr marL="342900" lvl="2" indent="-342900" eaLnBrk="0" hangingPunct="0">
                <a:spcBef>
                  <a:spcPts val="0"/>
                </a:spcBef>
                <a:buFont typeface="Arial" pitchFamily="34" charset="0"/>
                <a:buChar char="•"/>
                <a:defRPr/>
              </a:pPr>
              <a:endPar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800100" lvl="3" indent="-342900" eaLnBrk="0" hangingPunct="0">
                <a:spcBef>
                  <a:spcPts val="0"/>
                </a:spcBef>
                <a:buFont typeface="Arial" pitchFamily="34" charset="0"/>
                <a:buChar char="•"/>
                <a:defRPr/>
              </a:pP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Lack of quality control</a:t>
              </a:r>
            </a:p>
            <a:p>
              <a:pPr marL="342900" lvl="2" indent="-342900" eaLnBrk="0" hangingPunct="0">
                <a:spcBef>
                  <a:spcPts val="0"/>
                </a:spcBef>
                <a:buFont typeface="Arial" pitchFamily="34" charset="0"/>
                <a:buChar char="•"/>
                <a:defRPr/>
              </a:pPr>
              <a:endPar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800100" lvl="3" indent="-342900" eaLnBrk="0" hangingPunct="0">
                <a:spcBef>
                  <a:spcPts val="0"/>
                </a:spcBef>
                <a:buFont typeface="Arial" pitchFamily="34" charset="0"/>
                <a:buChar char="•"/>
                <a:defRPr/>
              </a:pP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Includes ARI screening and</a:t>
              </a:r>
              <a:b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br>
              <a:r>
                <a:rPr lang="en-US" sz="1800" b="0" kern="0" dirty="0" smtClean="0">
                  <a:solidFill>
                    <a:schemeClr val="accent6">
                      <a:lumMod val="75000"/>
                    </a:schemeClr>
                  </a:solidFill>
                  <a:latin typeface="Arial Unicode MS" pitchFamily="34" charset="-128"/>
                  <a:ea typeface="Arial Unicode MS" pitchFamily="34" charset="-128"/>
                  <a:cs typeface="Arial Unicode MS" pitchFamily="34" charset="-128"/>
                </a:rPr>
                <a:t>treatment information </a:t>
              </a:r>
            </a:p>
            <a:p>
              <a:pPr marL="342900" lvl="2" indent="-342900" eaLnBrk="0" hangingPunct="0">
                <a:spcBef>
                  <a:spcPts val="0"/>
                </a:spcBef>
                <a:defRPr/>
              </a:pPr>
              <a:endParaRPr lang="en-US" sz="195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eaLnBrk="0" hangingPunct="0">
                <a:spcBef>
                  <a:spcPts val="0"/>
                </a:spcBef>
                <a:defRPr/>
              </a:pPr>
              <a:endParaRPr lang="en-US" sz="195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eaLnBrk="0" hangingPunct="0">
                <a:spcBef>
                  <a:spcPts val="0"/>
                </a:spcBef>
                <a:defRPr/>
              </a:pPr>
              <a:endParaRPr lang="en-US" sz="1950" b="0" kern="0" dirty="0">
                <a:solidFill>
                  <a:schemeClr val="accent6">
                    <a:lumMod val="75000"/>
                  </a:schemeClr>
                </a:solidFill>
                <a:latin typeface="Arial Unicode MS" pitchFamily="34" charset="-128"/>
                <a:ea typeface="Arial Unicode MS" pitchFamily="34" charset="-128"/>
                <a:cs typeface="Arial Unicode MS" pitchFamily="34" charset="-128"/>
              </a:endParaRPr>
            </a:p>
          </p:txBody>
        </p:sp>
      </p:grpSp>
      <p:grpSp>
        <p:nvGrpSpPr>
          <p:cNvPr id="10" name="Group 9"/>
          <p:cNvGrpSpPr/>
          <p:nvPr/>
        </p:nvGrpSpPr>
        <p:grpSpPr>
          <a:xfrm>
            <a:off x="4629649" y="1753667"/>
            <a:ext cx="4318071" cy="5007346"/>
            <a:chOff x="4444929" y="1633599"/>
            <a:chExt cx="4318071" cy="5007346"/>
          </a:xfrm>
        </p:grpSpPr>
        <p:sp>
          <p:nvSpPr>
            <p:cNvPr id="9" name="Rectangle 8"/>
            <p:cNvSpPr/>
            <p:nvPr/>
          </p:nvSpPr>
          <p:spPr bwMode="auto">
            <a:xfrm>
              <a:off x="4568754" y="1633599"/>
              <a:ext cx="4194246" cy="5007346"/>
            </a:xfrm>
            <a:prstGeom prst="rect">
              <a:avLst/>
            </a:prstGeom>
            <a:solidFill>
              <a:srgbClr val="99CCFF"/>
            </a:solidFill>
            <a:ln w="9525" cap="flat" cmpd="sng" algn="ctr">
              <a:noFill/>
              <a:prstDash val="solid"/>
              <a:round/>
              <a:headEnd type="none" w="med" len="med"/>
              <a:tailEnd type="none" w="med" len="med"/>
            </a:ln>
            <a:effectLst/>
            <a:scene3d>
              <a:camera prst="orthographicFront"/>
              <a:lightRig rig="threePt" dir="t"/>
            </a:scene3d>
            <a:sp3d>
              <a:bevelT prst="convex"/>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rgbClr val="FF0000"/>
                </a:solidFill>
                <a:effectLst/>
                <a:latin typeface="Arial" charset="0"/>
              </a:endParaRPr>
            </a:p>
          </p:txBody>
        </p:sp>
        <p:sp>
          <p:nvSpPr>
            <p:cNvPr id="4" name="Rectangle 5"/>
            <p:cNvSpPr>
              <a:spLocks noChangeArrowheads="1"/>
            </p:cNvSpPr>
            <p:nvPr/>
          </p:nvSpPr>
          <p:spPr bwMode="auto">
            <a:xfrm>
              <a:off x="4444929" y="1717612"/>
              <a:ext cx="4227509" cy="4339650"/>
            </a:xfrm>
            <a:prstGeom prst="rect">
              <a:avLst/>
            </a:prstGeom>
            <a:noFill/>
            <a:ln w="9525">
              <a:noFill/>
              <a:miter lim="800000"/>
              <a:headEnd/>
              <a:tailEnd/>
            </a:ln>
          </p:spPr>
          <p:txBody>
            <a:bodyPr wrap="square">
              <a:spAutoFit/>
            </a:bodyPr>
            <a:lstStyle/>
            <a:p>
              <a:pPr algn="ctr">
                <a:defRPr/>
              </a:pPr>
              <a:r>
                <a:rPr lang="en-US" sz="2400" u="sng" dirty="0" smtClean="0">
                  <a:solidFill>
                    <a:schemeClr val="accent6">
                      <a:lumMod val="75000"/>
                    </a:schemeClr>
                  </a:solidFill>
                  <a:latin typeface="Arial Unicode MS" pitchFamily="34" charset="-128"/>
                  <a:ea typeface="Arial Unicode MS" pitchFamily="34" charset="-128"/>
                  <a:cs typeface="Arial Unicode MS" pitchFamily="34" charset="-128"/>
                </a:rPr>
                <a:t>CLEOC </a:t>
              </a:r>
              <a:br>
                <a:rPr lang="en-US" sz="2400" u="sng" dirty="0" smtClean="0">
                  <a:solidFill>
                    <a:schemeClr val="accent6">
                      <a:lumMod val="75000"/>
                    </a:schemeClr>
                  </a:solidFill>
                  <a:latin typeface="Arial Unicode MS" pitchFamily="34" charset="-128"/>
                  <a:ea typeface="Arial Unicode MS" pitchFamily="34" charset="-128"/>
                  <a:cs typeface="Arial Unicode MS" pitchFamily="34" charset="-128"/>
                </a:rPr>
              </a:br>
              <a:r>
                <a:rPr lang="en-US" sz="1800" dirty="0" smtClean="0">
                  <a:solidFill>
                    <a:schemeClr val="accent6">
                      <a:lumMod val="75000"/>
                    </a:schemeClr>
                  </a:solidFill>
                  <a:latin typeface="Arial Unicode MS" pitchFamily="34" charset="-128"/>
                  <a:ea typeface="Arial Unicode MS" pitchFamily="34" charset="-128"/>
                  <a:cs typeface="Arial Unicode MS" pitchFamily="34" charset="-128"/>
                </a:rPr>
                <a:t>Consolidated Law Enforcement </a:t>
              </a:r>
            </a:p>
            <a:p>
              <a:pPr algn="ctr">
                <a:defRPr/>
              </a:pPr>
              <a:r>
                <a:rPr lang="en-US" sz="1800" dirty="0" smtClean="0">
                  <a:solidFill>
                    <a:schemeClr val="accent6">
                      <a:lumMod val="75000"/>
                    </a:schemeClr>
                  </a:solidFill>
                  <a:latin typeface="Arial Unicode MS" pitchFamily="34" charset="-128"/>
                  <a:ea typeface="Arial Unicode MS" pitchFamily="34" charset="-128"/>
                  <a:cs typeface="Arial Unicode MS" pitchFamily="34" charset="-128"/>
                </a:rPr>
                <a:t>Operations </a:t>
              </a:r>
              <a:r>
                <a:rPr lang="en-US" sz="1800" dirty="0">
                  <a:solidFill>
                    <a:schemeClr val="accent6">
                      <a:lumMod val="75000"/>
                    </a:schemeClr>
                  </a:solidFill>
                  <a:latin typeface="Arial Unicode MS" pitchFamily="34" charset="-128"/>
                  <a:ea typeface="Arial Unicode MS" pitchFamily="34" charset="-128"/>
                  <a:cs typeface="Arial Unicode MS" pitchFamily="34" charset="-128"/>
                </a:rPr>
                <a:t>Center </a:t>
              </a:r>
              <a:r>
                <a:rPr lang="en-US" sz="1800" dirty="0" smtClean="0">
                  <a:solidFill>
                    <a:schemeClr val="accent6">
                      <a:lumMod val="75000"/>
                    </a:schemeClr>
                  </a:solidFill>
                  <a:latin typeface="Arial Unicode MS" pitchFamily="34" charset="-128"/>
                  <a:ea typeface="Arial Unicode MS" pitchFamily="34" charset="-128"/>
                  <a:cs typeface="Arial Unicode MS" pitchFamily="34" charset="-128"/>
                </a:rPr>
                <a:t>database</a:t>
              </a:r>
              <a:endParaRPr lang="en-US" sz="1800" dirty="0">
                <a:solidFill>
                  <a:schemeClr val="accent6">
                    <a:lumMod val="75000"/>
                  </a:schemeClr>
                </a:solidFill>
                <a:latin typeface="Arial Unicode MS" pitchFamily="34" charset="-128"/>
                <a:ea typeface="Arial Unicode MS" pitchFamily="34" charset="-128"/>
                <a:cs typeface="Arial Unicode MS" pitchFamily="34" charset="-128"/>
              </a:endParaRPr>
            </a:p>
            <a:p>
              <a:pPr algn="ctr">
                <a:defRPr/>
              </a:pPr>
              <a:endParaRPr lang="en-US" sz="1800" b="0" dirty="0" smtClean="0">
                <a:solidFill>
                  <a:schemeClr val="accent6">
                    <a:lumMod val="75000"/>
                  </a:schemeClr>
                </a:solidFill>
                <a:latin typeface="Arial Unicode MS" pitchFamily="34" charset="-128"/>
                <a:ea typeface="Arial Unicode MS" pitchFamily="34" charset="-128"/>
                <a:cs typeface="Arial Unicode MS" pitchFamily="34" charset="-128"/>
              </a:endParaRPr>
            </a:p>
            <a:p>
              <a:pPr lvl="1">
                <a:buFont typeface="Arial" pitchFamily="34" charset="0"/>
                <a:buChar char="•"/>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Legacy system designed for law</a:t>
              </a:r>
            </a:p>
            <a:p>
              <a:pPr lvl="1">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enforcement</a:t>
              </a:r>
            </a:p>
            <a:p>
              <a:pPr>
                <a:buFont typeface="Arial" pitchFamily="34" charset="0"/>
                <a:buChar char="•"/>
                <a:defRPr/>
              </a:pPr>
              <a:endParaRPr lang="en-US" sz="1800" b="0" dirty="0" smtClean="0">
                <a:solidFill>
                  <a:schemeClr val="accent6">
                    <a:lumMod val="75000"/>
                  </a:schemeClr>
                </a:solidFill>
                <a:latin typeface="Arial Unicode MS" pitchFamily="34" charset="-128"/>
                <a:ea typeface="Arial Unicode MS" pitchFamily="34" charset="-128"/>
                <a:cs typeface="Arial Unicode MS" pitchFamily="34" charset="-128"/>
              </a:endParaRPr>
            </a:p>
            <a:p>
              <a:pPr lvl="1">
                <a:buFont typeface="Arial" pitchFamily="34" charset="0"/>
                <a:buChar char="•"/>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Released to the USMC in 2003 </a:t>
              </a:r>
            </a:p>
            <a:p>
              <a:pPr>
                <a:buFont typeface="Arial" pitchFamily="34" charset="0"/>
                <a:buChar char="•"/>
                <a:defRPr/>
              </a:pPr>
              <a:endParaRPr lang="en-US" sz="1800" b="0" dirty="0" smtClean="0">
                <a:solidFill>
                  <a:schemeClr val="accent6">
                    <a:lumMod val="75000"/>
                  </a:schemeClr>
                </a:solidFill>
                <a:latin typeface="Arial Unicode MS" pitchFamily="34" charset="-128"/>
                <a:ea typeface="Arial Unicode MS" pitchFamily="34" charset="-128"/>
                <a:cs typeface="Arial Unicode MS" pitchFamily="34" charset="-128"/>
              </a:endParaRPr>
            </a:p>
            <a:p>
              <a:pPr lvl="1">
                <a:buFont typeface="Arial" pitchFamily="34" charset="0"/>
                <a:buChar char="•"/>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Managed by NCIS</a:t>
              </a:r>
            </a:p>
            <a:p>
              <a:pPr>
                <a:buFont typeface="Arial" pitchFamily="34" charset="0"/>
                <a:buChar char="•"/>
                <a:defRPr/>
              </a:pPr>
              <a:endParaRPr lang="en-US" sz="1800" b="0" dirty="0">
                <a:solidFill>
                  <a:schemeClr val="accent6">
                    <a:lumMod val="75000"/>
                  </a:schemeClr>
                </a:solidFill>
                <a:latin typeface="Arial Unicode MS" pitchFamily="34" charset="-128"/>
                <a:ea typeface="Arial Unicode MS" pitchFamily="34" charset="-128"/>
                <a:cs typeface="Arial Unicode MS" pitchFamily="34" charset="-128"/>
              </a:endParaRPr>
            </a:p>
            <a:p>
              <a:pPr lvl="1">
                <a:buFont typeface="Arial" pitchFamily="34" charset="0"/>
                <a:buChar char="•"/>
                <a:defRPr/>
              </a:pPr>
              <a:r>
                <a:rPr lang="en-US" sz="1800" b="0" dirty="0">
                  <a:solidFill>
                    <a:schemeClr val="accent6">
                      <a:lumMod val="75000"/>
                    </a:schemeClr>
                  </a:solidFill>
                  <a:latin typeface="Arial Unicode MS" pitchFamily="34" charset="-128"/>
                  <a:ea typeface="Arial Unicode MS" pitchFamily="34" charset="-128"/>
                  <a:cs typeface="Arial Unicode MS" pitchFamily="34" charset="-128"/>
                </a:rPr>
                <a:t>  </a:t>
              </a: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Includes ARI information </a:t>
              </a:r>
            </a:p>
            <a:p>
              <a:pPr lvl="1">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gathered </a:t>
              </a:r>
              <a:r>
                <a:rPr lang="en-US" sz="1800" b="0" dirty="0">
                  <a:solidFill>
                    <a:schemeClr val="accent6">
                      <a:lumMod val="75000"/>
                    </a:schemeClr>
                  </a:solidFill>
                  <a:latin typeface="Arial Unicode MS" pitchFamily="34" charset="-128"/>
                  <a:ea typeface="Arial Unicode MS" pitchFamily="34" charset="-128"/>
                  <a:cs typeface="Arial Unicode MS" pitchFamily="34" charset="-128"/>
                </a:rPr>
                <a:t>from </a:t>
              </a: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installation blotter</a:t>
              </a:r>
            </a:p>
            <a:p>
              <a:pPr lvl="1">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reports and some  </a:t>
              </a:r>
              <a:r>
                <a:rPr lang="en-US" sz="1800" b="0" dirty="0">
                  <a:solidFill>
                    <a:schemeClr val="accent6">
                      <a:lumMod val="75000"/>
                    </a:schemeClr>
                  </a:solidFill>
                  <a:latin typeface="Arial Unicode MS" pitchFamily="34" charset="-128"/>
                  <a:ea typeface="Arial Unicode MS" pitchFamily="34" charset="-128"/>
                  <a:cs typeface="Arial Unicode MS" pitchFamily="34" charset="-128"/>
                </a:rPr>
                <a:t>civilian </a:t>
              </a: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law</a:t>
              </a:r>
            </a:p>
            <a:p>
              <a:pPr lvl="1">
                <a:defRPr/>
              </a:pPr>
              <a:r>
                <a:rPr lang="en-US" sz="1800" b="0" dirty="0" smtClean="0">
                  <a:solidFill>
                    <a:schemeClr val="accent6">
                      <a:lumMod val="75000"/>
                    </a:schemeClr>
                  </a:solidFill>
                  <a:latin typeface="Arial Unicode MS" pitchFamily="34" charset="-128"/>
                  <a:ea typeface="Arial Unicode MS" pitchFamily="34" charset="-128"/>
                  <a:cs typeface="Arial Unicode MS" pitchFamily="34" charset="-128"/>
                </a:rPr>
                <a:t>   enforcement jurisdictions</a:t>
              </a:r>
            </a:p>
          </p:txBody>
        </p:sp>
      </p:grpSp>
      <p:sp>
        <p:nvSpPr>
          <p:cNvPr id="15366" name="Slide Number Placeholder 5"/>
          <p:cNvSpPr>
            <a:spLocks noGrp="1"/>
          </p:cNvSpPr>
          <p:nvPr>
            <p:ph type="sldNum" sz="quarter" idx="10"/>
          </p:nvPr>
        </p:nvSpPr>
        <p:spPr bwMode="auto">
          <a:xfrm>
            <a:off x="8431212" y="6346607"/>
            <a:ext cx="712788" cy="393700"/>
          </a:xfrm>
          <a:noFill/>
          <a:ln>
            <a:miter lim="800000"/>
            <a:headEnd/>
            <a:tailEnd/>
          </a:ln>
        </p:spPr>
        <p:txBody>
          <a:bodyPr vert="horz" wrap="square" lIns="91440" tIns="45720" rIns="91440" bIns="45720" numCol="1" anchor="t" anchorCtr="0" compatLnSpc="1">
            <a:prstTxWarp prst="textNoShape">
              <a:avLst/>
            </a:prstTxWarp>
          </a:bodyPr>
          <a:lstStyle/>
          <a:p>
            <a:fld id="{683998C4-981D-4DEF-874E-9933A46CC22C}" type="slidenum">
              <a:rPr lang="en-US" smtClean="0">
                <a:latin typeface="Arial" charset="0"/>
                <a:cs typeface="Arial" charset="0"/>
              </a:rPr>
              <a:pPr/>
              <a:t>7</a:t>
            </a:fld>
            <a:endParaRPr lang="en-US" dirty="0" smtClean="0">
              <a:latin typeface="Arial" charset="0"/>
              <a:cs typeface="Arial" charset="0"/>
            </a:endParaRPr>
          </a:p>
        </p:txBody>
      </p:sp>
      <p:sp>
        <p:nvSpPr>
          <p:cNvPr id="7" name="TextBox 6"/>
          <p:cNvSpPr txBox="1"/>
          <p:nvPr/>
        </p:nvSpPr>
        <p:spPr>
          <a:xfrm>
            <a:off x="271862" y="1281568"/>
            <a:ext cx="8618654" cy="40011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kern="0" dirty="0" smtClean="0">
                <a:ln w="11430"/>
              </a:rPr>
              <a:t>BLUF:  Info was gathered from two different systems that don’t talk</a:t>
            </a:r>
            <a:endParaRPr lang="en-US" sz="2000" dirty="0">
              <a:ln w="1143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00678" y="190553"/>
            <a:ext cx="6647853" cy="836613"/>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400" kern="0" dirty="0" smtClean="0">
                <a:ln w="11430"/>
                <a:solidFill>
                  <a:schemeClr val="tx1"/>
                </a:solidFill>
                <a:effectLst>
                  <a:outerShdw blurRad="50800" dist="39000" dir="5460000" algn="tl">
                    <a:srgbClr val="000000">
                      <a:alpha val="38000"/>
                    </a:srgbClr>
                  </a:outerShdw>
                </a:effectLst>
                <a:latin typeface="+mj-lt"/>
                <a:ea typeface="+mj-ea"/>
                <a:cs typeface="+mj-cs"/>
              </a:rPr>
              <a:t>Analysis of Initial Data</a:t>
            </a:r>
            <a:endParaRPr lang="en-US" sz="4400" kern="0" dirty="0">
              <a:ln w="11430"/>
              <a:solidFill>
                <a:schemeClr val="tx1"/>
              </a:solidFill>
              <a:effectLst>
                <a:outerShdw blurRad="50800" dist="39000" dir="5460000" algn="tl">
                  <a:srgbClr val="000000">
                    <a:alpha val="38000"/>
                  </a:srgbClr>
                </a:outerShdw>
              </a:effectLst>
              <a:latin typeface="+mj-lt"/>
              <a:ea typeface="+mj-ea"/>
              <a:cs typeface="+mj-cs"/>
            </a:endParaRPr>
          </a:p>
        </p:txBody>
      </p:sp>
      <p:sp>
        <p:nvSpPr>
          <p:cNvPr id="3" name="Content Placeholder 2"/>
          <p:cNvSpPr txBox="1">
            <a:spLocks/>
          </p:cNvSpPr>
          <p:nvPr/>
        </p:nvSpPr>
        <p:spPr>
          <a:xfrm>
            <a:off x="257527" y="1755964"/>
            <a:ext cx="8732564" cy="4409446"/>
          </a:xfrm>
          <a:prstGeom prst="rect">
            <a:avLst/>
          </a:prstGeom>
        </p:spPr>
        <p:txBody>
          <a:bodyPr>
            <a:normAutofit/>
          </a:bodyPr>
          <a:lstStyle/>
          <a:p>
            <a:pPr marL="800100" lvl="1" indent="-342900" eaLnBrk="0" hangingPunct="0">
              <a:spcBef>
                <a:spcPts val="0"/>
              </a:spcBef>
              <a:buFont typeface="Wingdings" pitchFamily="2" charset="2"/>
              <a:buChar char="§"/>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All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DUIs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were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pulled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from CLEOC by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SSN for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each of FY09,</a:t>
            </a:r>
          </a:p>
          <a:p>
            <a:pPr marL="800100" lvl="1" indent="-342900" eaLnBrk="0" hangingPunct="0">
              <a:spcBef>
                <a:spcPts val="0"/>
              </a:spcBef>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FY10 and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FY11.</a:t>
            </a:r>
            <a:endPar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endPar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lvl="1" eaLnBrk="0" hangingPunct="0">
              <a:spcBef>
                <a:spcPts val="0"/>
              </a:spcBef>
              <a:buFont typeface="Wingdings" pitchFamily="2" charset="2"/>
              <a:buChar char="§"/>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These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SSNs were then compared to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MCTFS (Marine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Corps </a:t>
            </a:r>
            <a:endPar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endParaRPr>
          </a:p>
          <a:p>
            <a:pPr lvl="1" eaLnBrk="0" hangingPunct="0">
              <a:spcBef>
                <a:spcPts val="0"/>
              </a:spcBef>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Total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Force System) to validate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active duty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Marine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status.</a:t>
            </a:r>
            <a:endParaRPr lang="en-US" sz="22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endParaRPr lang="en-US" sz="22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Wingdings" pitchFamily="2" charset="2"/>
              <a:buChar char="§"/>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Once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validated, SSNs were checked against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the ADMITS </a:t>
            </a:r>
          </a:p>
          <a:p>
            <a:pPr marL="800100" lvl="1" indent="-342900" eaLnBrk="0" hangingPunct="0">
              <a:spcBef>
                <a:spcPts val="0"/>
              </a:spcBef>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database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to determine whether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member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was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screened during the same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FY.</a:t>
            </a:r>
            <a:endParaRPr lang="en-US" sz="22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342900" indent="-342900" eaLnBrk="0" hangingPunct="0">
              <a:spcBef>
                <a:spcPts val="0"/>
              </a:spcBef>
              <a:buFont typeface="Wingdings" pitchFamily="2" charset="2"/>
              <a:buChar char="§"/>
              <a:defRPr/>
            </a:pPr>
            <a:endParaRPr lang="en-US" sz="2200" b="0" kern="0" dirty="0">
              <a:solidFill>
                <a:schemeClr val="accent6">
                  <a:lumMod val="75000"/>
                </a:schemeClr>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Wingdings" pitchFamily="2" charset="2"/>
              <a:buChar char="§"/>
              <a:defRPr/>
            </a:pP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The </a:t>
            </a:r>
            <a:r>
              <a:rPr lang="en-US" sz="2200" b="0" kern="0" dirty="0">
                <a:solidFill>
                  <a:schemeClr val="accent6">
                    <a:lumMod val="75000"/>
                  </a:schemeClr>
                </a:solidFill>
                <a:latin typeface="Arial Unicode MS" pitchFamily="34" charset="-128"/>
                <a:ea typeface="Arial Unicode MS" pitchFamily="34" charset="-128"/>
                <a:cs typeface="Arial Unicode MS" pitchFamily="34" charset="-128"/>
              </a:rPr>
              <a:t>final data was then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incorporated into the slides presented</a:t>
            </a:r>
            <a:b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b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to the 24</a:t>
            </a:r>
            <a:r>
              <a:rPr lang="en-US" sz="2200" b="0" kern="0" baseline="30000" dirty="0" smtClean="0">
                <a:solidFill>
                  <a:schemeClr val="accent6">
                    <a:lumMod val="75000"/>
                  </a:schemeClr>
                </a:solidFill>
                <a:latin typeface="Arial Unicode MS" pitchFamily="34" charset="-128"/>
                <a:ea typeface="Arial Unicode MS" pitchFamily="34" charset="-128"/>
                <a:cs typeface="Arial Unicode MS" pitchFamily="34" charset="-128"/>
              </a:rPr>
              <a:t>th</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 EFPB </a:t>
            </a:r>
            <a:r>
              <a:rPr lang="en-US" sz="2200" b="0" kern="0" dirty="0" smtClean="0">
                <a:solidFill>
                  <a:schemeClr val="accent6">
                    <a:lumMod val="75000"/>
                  </a:schemeClr>
                </a:solidFill>
                <a:latin typeface="Arial Unicode MS" pitchFamily="34" charset="-128"/>
                <a:ea typeface="Arial Unicode MS" pitchFamily="34" charset="-128"/>
                <a:cs typeface="Arial Unicode MS" pitchFamily="34" charset="-128"/>
              </a:rPr>
              <a:t>slides.</a:t>
            </a:r>
            <a:endParaRPr lang="en-US" sz="2200" b="0" kern="0" dirty="0">
              <a:solidFill>
                <a:schemeClr val="accent6">
                  <a:lumMod val="75000"/>
                </a:schemeClr>
              </a:solidFill>
              <a:latin typeface="Arial Unicode MS" pitchFamily="34" charset="-128"/>
              <a:ea typeface="Arial Unicode MS" pitchFamily="34" charset="-128"/>
              <a:cs typeface="Arial Unicode MS" pitchFamily="34" charset="-128"/>
            </a:endParaRPr>
          </a:p>
        </p:txBody>
      </p:sp>
      <p:sp>
        <p:nvSpPr>
          <p:cNvPr id="16388"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71101DE5-7A87-41AF-A7CE-0FAFF11CFAAD}" type="slidenum">
              <a:rPr lang="en-US" smtClean="0">
                <a:latin typeface="Arial" charset="0"/>
                <a:cs typeface="Arial" charset="0"/>
              </a:rPr>
              <a:pPr/>
              <a:t>8</a:t>
            </a:fld>
            <a:endParaRPr lang="en-US" smtClean="0">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8858" y="-110836"/>
            <a:ext cx="7998690" cy="836613"/>
          </a:xfrm>
          <a:prstGeom prst="rect">
            <a:avLst/>
          </a:prstGeo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0" hangingPunct="0">
              <a:defRPr/>
            </a:pPr>
            <a:r>
              <a:rPr lang="en-US" sz="4000" kern="0" dirty="0" smtClean="0">
                <a:ln w="11430"/>
                <a:solidFill>
                  <a:schemeClr val="tx1"/>
                </a:solidFill>
                <a:effectLst>
                  <a:outerShdw blurRad="50800" dist="39000" dir="5460000" algn="tl">
                    <a:srgbClr val="000000">
                      <a:alpha val="38000"/>
                    </a:srgbClr>
                  </a:outerShdw>
                </a:effectLst>
                <a:latin typeface="+mj-lt"/>
                <a:ea typeface="+mj-ea"/>
                <a:cs typeface="+mj-cs"/>
              </a:rPr>
              <a:t>Factors Contributing to </a:t>
            </a:r>
          </a:p>
          <a:p>
            <a:pPr algn="ctr" eaLnBrk="0" hangingPunct="0">
              <a:defRPr/>
            </a:pPr>
            <a:r>
              <a:rPr lang="en-US" sz="4000" kern="0" dirty="0" smtClean="0">
                <a:ln w="11430"/>
                <a:solidFill>
                  <a:schemeClr val="tx1"/>
                </a:solidFill>
                <a:effectLst>
                  <a:outerShdw blurRad="50800" dist="39000" dir="5460000" algn="tl">
                    <a:srgbClr val="000000">
                      <a:alpha val="38000"/>
                    </a:srgbClr>
                  </a:outerShdw>
                </a:effectLst>
                <a:latin typeface="+mj-lt"/>
                <a:ea typeface="+mj-ea"/>
                <a:cs typeface="+mj-cs"/>
              </a:rPr>
              <a:t>Inaccuracy of Data</a:t>
            </a:r>
            <a:endParaRPr lang="en-US" sz="4000" kern="0" dirty="0">
              <a:ln w="11430"/>
              <a:solidFill>
                <a:schemeClr val="tx1"/>
              </a:solidFill>
              <a:effectLst>
                <a:outerShdw blurRad="50800" dist="39000" dir="5460000" algn="tl">
                  <a:srgbClr val="000000">
                    <a:alpha val="38000"/>
                  </a:srgbClr>
                </a:outerShdw>
              </a:effectLst>
              <a:latin typeface="+mj-lt"/>
              <a:ea typeface="+mj-ea"/>
              <a:cs typeface="+mj-cs"/>
            </a:endParaRPr>
          </a:p>
        </p:txBody>
      </p:sp>
      <p:sp>
        <p:nvSpPr>
          <p:cNvPr id="3" name="Content Placeholder 2"/>
          <p:cNvSpPr txBox="1">
            <a:spLocks/>
          </p:cNvSpPr>
          <p:nvPr/>
        </p:nvSpPr>
        <p:spPr>
          <a:xfrm>
            <a:off x="371475" y="1492497"/>
            <a:ext cx="8210550" cy="5125583"/>
          </a:xfrm>
          <a:prstGeom prst="rect">
            <a:avLst/>
          </a:prstGeom>
        </p:spPr>
        <p:txBody>
          <a:bodyPr/>
          <a:lstStyle/>
          <a:p>
            <a:pPr marL="800100" lvl="1" indent="-342900" eaLnBrk="0" hangingPunct="0">
              <a:spcBef>
                <a:spcPts val="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CLEOC </a:t>
            </a:r>
            <a:r>
              <a:rPr lang="en-US" sz="2200" b="0" kern="0" dirty="0" smtClean="0">
                <a:solidFill>
                  <a:schemeClr val="tx1"/>
                </a:solidFill>
                <a:latin typeface="Arial Unicode MS" pitchFamily="34" charset="-128"/>
                <a:ea typeface="Arial Unicode MS" pitchFamily="34" charset="-128"/>
                <a:cs typeface="Arial Unicode MS" pitchFamily="34" charset="-128"/>
              </a:rPr>
              <a:t>data was not checked against ADMITS data</a:t>
            </a:r>
          </a:p>
          <a:p>
            <a:pPr marL="342900"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from previous </a:t>
            </a:r>
            <a:r>
              <a:rPr lang="en-US" sz="2200" b="0" kern="0" dirty="0">
                <a:solidFill>
                  <a:schemeClr val="tx1"/>
                </a:solidFill>
                <a:latin typeface="Arial Unicode MS" pitchFamily="34" charset="-128"/>
                <a:ea typeface="Arial Unicode MS" pitchFamily="34" charset="-128"/>
                <a:cs typeface="Arial Unicode MS" pitchFamily="34" charset="-128"/>
              </a:rPr>
              <a:t>or later </a:t>
            </a:r>
            <a:r>
              <a:rPr lang="en-US" sz="2200" b="0" kern="0" dirty="0" smtClean="0">
                <a:solidFill>
                  <a:schemeClr val="tx1"/>
                </a:solidFill>
                <a:latin typeface="Arial Unicode MS" pitchFamily="34" charset="-128"/>
                <a:ea typeface="Arial Unicode MS" pitchFamily="34" charset="-128"/>
                <a:cs typeface="Arial Unicode MS" pitchFamily="34" charset="-128"/>
              </a:rPr>
              <a:t>FYs.</a:t>
            </a:r>
          </a:p>
          <a:p>
            <a:pPr marL="342900" indent="-342900" eaLnBrk="0" hangingPunct="0">
              <a:spcBef>
                <a:spcPct val="20000"/>
              </a:spcBef>
              <a:buFont typeface="Wingdings" pitchFamily="2" charset="2"/>
              <a:buChar char="§"/>
              <a:defRPr/>
            </a:pPr>
            <a:endParaRPr lang="en-US" sz="2200" b="0" kern="0" dirty="0">
              <a:solidFill>
                <a:schemeClr val="tx1"/>
              </a:solidFill>
              <a:latin typeface="Arial Unicode MS" pitchFamily="34" charset="-128"/>
              <a:ea typeface="Arial Unicode MS" pitchFamily="34" charset="-128"/>
              <a:cs typeface="Arial Unicode MS" pitchFamily="34" charset="-128"/>
            </a:endParaRPr>
          </a:p>
          <a:p>
            <a:pPr marL="800100" lvl="1" indent="-342900" eaLnBrk="0" hangingPunct="0">
              <a:spcBef>
                <a:spcPts val="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Screening </a:t>
            </a:r>
            <a:r>
              <a:rPr lang="en-US" sz="2200" b="0" kern="0" dirty="0">
                <a:solidFill>
                  <a:schemeClr val="tx1"/>
                </a:solidFill>
                <a:latin typeface="Arial Unicode MS" pitchFamily="34" charset="-128"/>
                <a:ea typeface="Arial Unicode MS" pitchFamily="34" charset="-128"/>
                <a:cs typeface="Arial Unicode MS" pitchFamily="34" charset="-128"/>
              </a:rPr>
              <a:t>protocols </a:t>
            </a:r>
            <a:r>
              <a:rPr lang="en-US" sz="2200" b="0" kern="0" dirty="0" smtClean="0">
                <a:solidFill>
                  <a:schemeClr val="tx1"/>
                </a:solidFill>
                <a:latin typeface="Arial Unicode MS" pitchFamily="34" charset="-128"/>
                <a:ea typeface="Arial Unicode MS" pitchFamily="34" charset="-128"/>
                <a:cs typeface="Arial Unicode MS" pitchFamily="34" charset="-128"/>
              </a:rPr>
              <a:t>vary by SACC.  For example, not</a:t>
            </a:r>
            <a:br>
              <a:rPr lang="en-US" sz="2200" b="0" kern="0" dirty="0" smtClean="0">
                <a:solidFill>
                  <a:schemeClr val="tx1"/>
                </a:solidFill>
                <a:latin typeface="Arial Unicode MS" pitchFamily="34" charset="-128"/>
                <a:ea typeface="Arial Unicode MS" pitchFamily="34" charset="-128"/>
                <a:cs typeface="Arial Unicode MS" pitchFamily="34" charset="-128"/>
              </a:rPr>
            </a:b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	all </a:t>
            </a:r>
            <a:r>
              <a:rPr lang="en-US" sz="2200" b="0" kern="0" dirty="0" smtClean="0">
                <a:solidFill>
                  <a:schemeClr val="tx1"/>
                </a:solidFill>
                <a:latin typeface="Arial Unicode MS" pitchFamily="34" charset="-128"/>
                <a:ea typeface="Arial Unicode MS" pitchFamily="34" charset="-128"/>
                <a:cs typeface="Arial Unicode MS" pitchFamily="34" charset="-128"/>
              </a:rPr>
              <a:t>SACCs create a new screening record if </a:t>
            </a:r>
            <a:r>
              <a:rPr lang="en-US" sz="2200" b="0" kern="0" dirty="0" smtClean="0">
                <a:solidFill>
                  <a:schemeClr val="tx1"/>
                </a:solidFill>
                <a:latin typeface="Arial Unicode MS" pitchFamily="34" charset="-128"/>
                <a:ea typeface="Arial Unicode MS" pitchFamily="34" charset="-128"/>
                <a:cs typeface="Arial Unicode MS" pitchFamily="34" charset="-128"/>
              </a:rPr>
              <a:t>the</a:t>
            </a:r>
          </a:p>
          <a:p>
            <a:pPr marL="800100" lvl="1"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member has </a:t>
            </a:r>
            <a:r>
              <a:rPr lang="en-US" sz="2200" b="0" kern="0" dirty="0" smtClean="0">
                <a:solidFill>
                  <a:schemeClr val="tx1"/>
                </a:solidFill>
                <a:latin typeface="Arial Unicode MS" pitchFamily="34" charset="-128"/>
                <a:ea typeface="Arial Unicode MS" pitchFamily="34" charset="-128"/>
                <a:cs typeface="Arial Unicode MS" pitchFamily="34" charset="-128"/>
              </a:rPr>
              <a:t>been previously screened during </a:t>
            </a:r>
            <a:r>
              <a:rPr lang="en-US" sz="2200" b="0" kern="0" dirty="0" smtClean="0">
                <a:solidFill>
                  <a:schemeClr val="tx1"/>
                </a:solidFill>
                <a:latin typeface="Arial Unicode MS" pitchFamily="34" charset="-128"/>
                <a:ea typeface="Arial Unicode MS" pitchFamily="34" charset="-128"/>
                <a:cs typeface="Arial Unicode MS" pitchFamily="34" charset="-128"/>
              </a:rPr>
              <a:t>the</a:t>
            </a:r>
          </a:p>
          <a:p>
            <a:pPr marL="800100" lvl="1" indent="-342900" eaLnBrk="0" hangingPunct="0">
              <a:spcBef>
                <a:spcPts val="0"/>
              </a:spcBef>
              <a:defRPr/>
            </a:pP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 </a:t>
            </a:r>
            <a:r>
              <a:rPr lang="en-US" sz="2200" b="0" kern="0" dirty="0" smtClean="0">
                <a:solidFill>
                  <a:schemeClr val="tx1"/>
                </a:solidFill>
                <a:latin typeface="Arial Unicode MS" pitchFamily="34" charset="-128"/>
                <a:ea typeface="Arial Unicode MS" pitchFamily="34" charset="-128"/>
                <a:cs typeface="Arial Unicode MS" pitchFamily="34" charset="-128"/>
              </a:rPr>
              <a:t>    past two </a:t>
            </a:r>
            <a:r>
              <a:rPr lang="en-US" sz="2200" b="0" kern="0" dirty="0" smtClean="0">
                <a:solidFill>
                  <a:schemeClr val="tx1"/>
                </a:solidFill>
                <a:latin typeface="Arial Unicode MS" pitchFamily="34" charset="-128"/>
                <a:ea typeface="Arial Unicode MS" pitchFamily="34" charset="-128"/>
                <a:cs typeface="Arial Unicode MS" pitchFamily="34" charset="-128"/>
              </a:rPr>
              <a:t>years.</a:t>
            </a:r>
          </a:p>
          <a:p>
            <a:pPr marL="285750" indent="-285750" eaLnBrk="0" hangingPunct="0">
              <a:spcBef>
                <a:spcPct val="20000"/>
              </a:spcBef>
              <a:buFont typeface="Wingdings" pitchFamily="2" charset="2"/>
              <a:buChar char="§"/>
              <a:defRPr/>
            </a:pPr>
            <a:endParaRPr lang="en-US" sz="2200" b="0" kern="0" dirty="0">
              <a:solidFill>
                <a:schemeClr val="tx1"/>
              </a:solidFill>
              <a:latin typeface="Arial Unicode MS" pitchFamily="34" charset="-128"/>
              <a:ea typeface="Arial Unicode MS" pitchFamily="34" charset="-128"/>
              <a:cs typeface="Arial Unicode MS" pitchFamily="34" charset="-128"/>
            </a:endParaRPr>
          </a:p>
          <a:p>
            <a:pPr marL="800100" lvl="1" indent="-342900" eaLnBrk="0" hangingPunct="0">
              <a:spcBef>
                <a:spcPct val="2000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Information regarding Marines screened by Army or </a:t>
            </a:r>
            <a:br>
              <a:rPr lang="en-US" sz="2200" b="0" kern="0" dirty="0" smtClean="0">
                <a:solidFill>
                  <a:schemeClr val="tx1"/>
                </a:solidFill>
                <a:latin typeface="Arial Unicode MS" pitchFamily="34" charset="-128"/>
                <a:ea typeface="Arial Unicode MS" pitchFamily="34" charset="-128"/>
                <a:cs typeface="Arial Unicode MS" pitchFamily="34" charset="-128"/>
              </a:rPr>
            </a:br>
            <a:r>
              <a:rPr lang="en-US" sz="2200" b="0" kern="0" dirty="0" smtClean="0">
                <a:solidFill>
                  <a:schemeClr val="tx1"/>
                </a:solidFill>
                <a:latin typeface="Arial Unicode MS" pitchFamily="34" charset="-128"/>
                <a:ea typeface="Arial Unicode MS" pitchFamily="34" charset="-128"/>
                <a:cs typeface="Arial Unicode MS" pitchFamily="34" charset="-128"/>
              </a:rPr>
              <a:t>  Air </a:t>
            </a:r>
            <a:r>
              <a:rPr lang="en-US" sz="2200" b="0" kern="0" dirty="0">
                <a:solidFill>
                  <a:schemeClr val="tx1"/>
                </a:solidFill>
                <a:latin typeface="Arial Unicode MS" pitchFamily="34" charset="-128"/>
                <a:ea typeface="Arial Unicode MS" pitchFamily="34" charset="-128"/>
                <a:cs typeface="Arial Unicode MS" pitchFamily="34" charset="-128"/>
              </a:rPr>
              <a:t>Force </a:t>
            </a:r>
            <a:r>
              <a:rPr lang="en-US" sz="2200" b="0" kern="0" dirty="0" smtClean="0">
                <a:solidFill>
                  <a:schemeClr val="tx1"/>
                </a:solidFill>
                <a:latin typeface="Arial Unicode MS" pitchFamily="34" charset="-128"/>
                <a:ea typeface="Arial Unicode MS" pitchFamily="34" charset="-128"/>
                <a:cs typeface="Arial Unicode MS" pitchFamily="34" charset="-128"/>
              </a:rPr>
              <a:t>SACCs is not </a:t>
            </a:r>
            <a:r>
              <a:rPr lang="en-US" sz="2200" b="0" kern="0" dirty="0">
                <a:solidFill>
                  <a:schemeClr val="tx1"/>
                </a:solidFill>
                <a:latin typeface="Arial Unicode MS" pitchFamily="34" charset="-128"/>
                <a:ea typeface="Arial Unicode MS" pitchFamily="34" charset="-128"/>
                <a:cs typeface="Arial Unicode MS" pitchFamily="34" charset="-128"/>
              </a:rPr>
              <a:t>necessarily recorded in </a:t>
            </a:r>
            <a:r>
              <a:rPr lang="en-US" sz="2200" b="0" kern="0" dirty="0" smtClean="0">
                <a:solidFill>
                  <a:schemeClr val="tx1"/>
                </a:solidFill>
                <a:latin typeface="Arial Unicode MS" pitchFamily="34" charset="-128"/>
                <a:ea typeface="Arial Unicode MS" pitchFamily="34" charset="-128"/>
                <a:cs typeface="Arial Unicode MS" pitchFamily="34" charset="-128"/>
              </a:rPr>
              <a:t>ADMITS.</a:t>
            </a:r>
          </a:p>
          <a:p>
            <a:pPr marL="342900" indent="-342900" eaLnBrk="0" hangingPunct="0">
              <a:spcBef>
                <a:spcPct val="20000"/>
              </a:spcBef>
              <a:buFont typeface="Wingdings" pitchFamily="2" charset="2"/>
              <a:buChar char="§"/>
              <a:defRPr/>
            </a:pPr>
            <a:endParaRPr lang="en-US" sz="2200" b="0" kern="0" dirty="0">
              <a:solidFill>
                <a:schemeClr val="tx1"/>
              </a:solidFill>
              <a:latin typeface="Arial Unicode MS" pitchFamily="34" charset="-128"/>
              <a:ea typeface="Arial Unicode MS" pitchFamily="34" charset="-128"/>
              <a:cs typeface="Arial Unicode MS" pitchFamily="34" charset="-128"/>
            </a:endParaRPr>
          </a:p>
          <a:p>
            <a:pPr marL="800100" lvl="1" indent="-342900" eaLnBrk="0" hangingPunct="0">
              <a:spcBef>
                <a:spcPct val="20000"/>
              </a:spcBef>
              <a:buFont typeface="Wingdings" pitchFamily="2" charset="2"/>
              <a:buChar char="§"/>
              <a:defRPr/>
            </a:pPr>
            <a:r>
              <a:rPr lang="en-US" sz="2200" b="0" kern="0" dirty="0" smtClean="0">
                <a:solidFill>
                  <a:schemeClr val="tx1"/>
                </a:solidFill>
                <a:latin typeface="Arial Unicode MS" pitchFamily="34" charset="-128"/>
                <a:ea typeface="Arial Unicode MS" pitchFamily="34" charset="-128"/>
                <a:cs typeface="Arial Unicode MS" pitchFamily="34" charset="-128"/>
              </a:rPr>
              <a:t>  Members </a:t>
            </a:r>
            <a:r>
              <a:rPr lang="en-US" sz="2200" b="0" kern="0" dirty="0">
                <a:solidFill>
                  <a:schemeClr val="tx1"/>
                </a:solidFill>
                <a:latin typeface="Arial Unicode MS" pitchFamily="34" charset="-128"/>
                <a:ea typeface="Arial Unicode MS" pitchFamily="34" charset="-128"/>
                <a:cs typeface="Arial Unicode MS" pitchFamily="34" charset="-128"/>
              </a:rPr>
              <a:t>pending EAS are referred to VA not </a:t>
            </a:r>
            <a:r>
              <a:rPr lang="en-US" sz="2200" b="0" kern="0" dirty="0" smtClean="0">
                <a:solidFill>
                  <a:schemeClr val="tx1"/>
                </a:solidFill>
                <a:latin typeface="Arial Unicode MS" pitchFamily="34" charset="-128"/>
                <a:ea typeface="Arial Unicode MS" pitchFamily="34" charset="-128"/>
                <a:cs typeface="Arial Unicode MS" pitchFamily="34" charset="-128"/>
              </a:rPr>
              <a:t>SACC.</a:t>
            </a:r>
            <a:endParaRPr lang="en-US" sz="2200" b="0" kern="0" dirty="0">
              <a:solidFill>
                <a:schemeClr val="tx1"/>
              </a:solidFill>
              <a:latin typeface="Arial Unicode MS" pitchFamily="34" charset="-128"/>
              <a:ea typeface="Arial Unicode MS" pitchFamily="34" charset="-128"/>
              <a:cs typeface="Arial Unicode MS" pitchFamily="34" charset="-128"/>
            </a:endParaRPr>
          </a:p>
        </p:txBody>
      </p:sp>
      <p:sp>
        <p:nvSpPr>
          <p:cNvPr id="17412" name="Slide Number Placeholder 3"/>
          <p:cNvSpPr>
            <a:spLocks noGrp="1"/>
          </p:cNvSpPr>
          <p:nvPr>
            <p:ph type="sldNum" sz="quarter" idx="10"/>
          </p:nvPr>
        </p:nvSpPr>
        <p:spPr bwMode="auto">
          <a:noFill/>
          <a:ln>
            <a:miter lim="800000"/>
            <a:headEnd/>
            <a:tailEnd/>
          </a:ln>
        </p:spPr>
        <p:txBody>
          <a:bodyPr vert="horz" wrap="square" lIns="91440" tIns="45720" rIns="91440" bIns="45720" numCol="1" anchor="t" anchorCtr="0" compatLnSpc="1">
            <a:prstTxWarp prst="textNoShape">
              <a:avLst/>
            </a:prstTxWarp>
          </a:bodyPr>
          <a:lstStyle/>
          <a:p>
            <a:fld id="{24835004-C32C-46E6-ABE9-3CC7FCE0BC8D}" type="slidenum">
              <a:rPr lang="en-US" smtClean="0">
                <a:latin typeface="Arial" charset="0"/>
                <a:cs typeface="Arial" charset="0"/>
              </a:rPr>
              <a:pPr/>
              <a:t>9</a:t>
            </a:fld>
            <a:endParaRPr lang="en-US" smtClean="0">
              <a:latin typeface="Arial" charset="0"/>
              <a:cs typeface="Arial"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TEMPLATEBOD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35921" dir="2700000" algn="ctr" rotWithShape="0">
            <a:schemeClr val="tx1"/>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outerShdw dist="35921" dir="2700000" algn="ctr" rotWithShape="0">
            <a:schemeClr val="tx1"/>
          </a:outerShdw>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rgbClr val="FF0000"/>
            </a:solidFill>
            <a:effectLst/>
            <a:latin typeface="Arial" charset="0"/>
          </a:defRPr>
        </a:defPPr>
      </a:lstStyle>
    </a:lnDef>
  </a:objectDefaults>
  <a:extraClrSchemeLst>
    <a:extraClrScheme>
      <a:clrScheme name="TEMPLATEBOD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BOD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BOD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BOD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BOD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BOD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BOD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329515FB1EEF43B7C700FCE7E7ED4D" ma:contentTypeVersion="4" ma:contentTypeDescription="Create a new document." ma:contentTypeScope="" ma:versionID="bdd22752ae9f52f9fafe724b7d3d3582">
  <xsd:schema xmlns:xsd="http://www.w3.org/2001/XMLSchema" xmlns:p="http://schemas.microsoft.com/office/2006/metadata/properties" xmlns:ns1="http://schemas.microsoft.com/sharepoint/v3" xmlns:ns2="0d1b37b2-e55d-496d-a36d-c70e5273ba35" targetNamespace="http://schemas.microsoft.com/office/2006/metadata/properties" ma:root="true" ma:fieldsID="9c310b8600e50f2a750ec4f639558da7" ns1:_="" ns2:_="">
    <xsd:import namespace="http://schemas.microsoft.com/sharepoint/v3"/>
    <xsd:import namespace="0d1b37b2-e55d-496d-a36d-c70e5273ba35"/>
    <xsd:element name="properties">
      <xsd:complexType>
        <xsd:sequence>
          <xsd:element name="documentManagement">
            <xsd:complexType>
              <xsd:all>
                <xsd:element ref="ns1:PublishingStartDate" minOccurs="0"/>
                <xsd:element ref="ns1:PublishingExpirationDate" minOccurs="0"/>
                <xsd:element ref="ns2:Branch"/>
                <xsd:element ref="ns2:Catagory" minOccurs="0"/>
                <xsd:element ref="ns2:Sub_x002d_Branch"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xsd="http://www.w3.org/2001/XMLSchema" xmlns:dms="http://schemas.microsoft.com/office/2006/documentManagement/types" targetNamespace="0d1b37b2-e55d-496d-a36d-c70e5273ba35" elementFormDefault="qualified">
    <xsd:import namespace="http://schemas.microsoft.com/office/2006/documentManagement/types"/>
    <xsd:element name="Branch" ma:index="10" ma:displayName="Branch" ma:format="Dropdown" ma:internalName="Branch">
      <xsd:simpleType>
        <xsd:restriction base="dms:Choice">
          <xsd:enumeration value="Admin"/>
          <xsd:enumeration value="Aviation"/>
          <xsd:enumeration value="Ground"/>
          <xsd:enumeration value="OSH"/>
          <xsd:enumeration value="Other"/>
        </xsd:restriction>
      </xsd:simpleType>
    </xsd:element>
    <xsd:element name="Catagory" ma:index="11" nillable="true" ma:displayName="Catagory" ma:format="Dropdown" ma:internalName="Catagory">
      <xsd:simpleType>
        <xsd:restriction base="dms:Choice">
          <xsd:enumeration value="Awards"/>
          <xsd:enumeration value="ESB"/>
          <xsd:enumeration value="Newsletter"/>
          <xsd:enumeration value="Tactical Vehicles"/>
          <xsd:enumeration value="Motor Transport &amp; Industrial Maintance"/>
          <xsd:enumeration value="Training"/>
          <xsd:enumeration value="Weapons/ Ammunition"/>
          <xsd:enumeration value="Other"/>
          <xsd:enumeration value="DoD Orders"/>
          <xsd:enumeration value="Marine Corps Orders"/>
          <xsd:enumeration value="Motorcycle Information"/>
          <xsd:enumeration value="EWG"/>
          <xsd:enumeration value="DYK"/>
        </xsd:restriction>
      </xsd:simpleType>
    </xsd:element>
    <xsd:element name="Sub_x002d_Branch" ma:index="12" nillable="true" ma:displayName="Sub-Branch" ma:format="Dropdown" ma:internalName="Sub_x002d_Branch">
      <xsd:simpleType>
        <xsd:restriction base="dms:Choice">
          <xsd:enumeration value="Charter"/>
          <xsd:enumeration value="Information"/>
          <xsd:enumeration value="MCCLL"/>
          <xsd:enumeration value="20th ESB"/>
          <xsd:enumeration value="21st ESB"/>
          <xsd:enumeration value="22nd ESB"/>
          <xsd:enumeration value="23rd ESB"/>
          <xsd:enumeration value="24th EFPB"/>
          <xsd:enumeration value="25th EFPB"/>
          <xsd:enumeration value="Radiation Safety"/>
          <xsd:enumeration value="Industrial Hygiene"/>
          <xsd:enumeration value="VPP"/>
          <xsd:enumeration value="Aviation Documents"/>
          <xsd:enumeration value="Recreation"/>
          <xsd:enumeration value="Lessons Learned"/>
          <xsd:enumeration value="2008"/>
          <xsd:enumeration value="2009"/>
          <xsd:enumeration value="201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Catagory xmlns="0d1b37b2-e55d-496d-a36d-c70e5273ba35">ESB</Catagory>
    <Branch xmlns="0d1b37b2-e55d-496d-a36d-c70e5273ba35">Admin</Branch>
    <Sub_x002d_Branch xmlns="0d1b37b2-e55d-496d-a36d-c70e5273ba35">25th EFPB</Sub_x002d_Branch>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FB5E628-A47D-41B0-8FDC-CE277C50F8B5}"/>
</file>

<file path=customXml/itemProps2.xml><?xml version="1.0" encoding="utf-8"?>
<ds:datastoreItem xmlns:ds="http://schemas.openxmlformats.org/officeDocument/2006/customXml" ds:itemID="{A9189AA5-04E8-4B40-9761-0E113B45D247}"/>
</file>

<file path=customXml/itemProps3.xml><?xml version="1.0" encoding="utf-8"?>
<ds:datastoreItem xmlns:ds="http://schemas.openxmlformats.org/officeDocument/2006/customXml" ds:itemID="{63692D0F-F448-49C9-9B5C-FCA453193BB3}"/>
</file>

<file path=docProps/app.xml><?xml version="1.0" encoding="utf-8"?>
<Properties xmlns="http://schemas.openxmlformats.org/officeDocument/2006/extended-properties" xmlns:vt="http://schemas.openxmlformats.org/officeDocument/2006/docPropsVTypes">
  <Template>C:\WINNT\Profiles\brooksre\Application Data\Microsoft\Templates\TEMPLATEBODY.pot</Template>
  <TotalTime>27353</TotalTime>
  <Words>2683</Words>
  <Application>Microsoft Office PowerPoint</Application>
  <PresentationFormat>On-screen Show (4:3)</PresentationFormat>
  <Paragraphs>467</Paragraphs>
  <Slides>22</Slides>
  <Notes>21</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22</vt:i4>
      </vt:variant>
    </vt:vector>
  </HeadingPairs>
  <TitlesOfParts>
    <vt:vector size="26" baseType="lpstr">
      <vt:lpstr>TEMPLATEBODY</vt:lpstr>
      <vt:lpstr>1_Custom Design</vt:lpstr>
      <vt:lpstr>Microsoft Office Excel 97-2003 Worksheet</vt:lpstr>
      <vt:lpstr>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usmc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PolizziS</dc:creator>
  <cp:lastModifiedBy>timothy.ott</cp:lastModifiedBy>
  <cp:revision>1207</cp:revision>
  <dcterms:created xsi:type="dcterms:W3CDTF">2000-07-21T18:28:33Z</dcterms:created>
  <dcterms:modified xsi:type="dcterms:W3CDTF">2011-09-20T16:42:37Z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0x01010018329515FB1EEF43B7C700FCE7E7ED4D</vt:lpwstr>
  </property>
  <property fmtid="{D5CDD505-2E9C-101B-9397-08002B2CF9AE}" pid="3" name="PublishingContact">
    <vt:lpwstr/>
  </property>
  <property fmtid="{D5CDD505-2E9C-101B-9397-08002B2CF9AE}" pid="4" name="PublishingPageContent">
    <vt:lpwstr/>
  </property>
  <property fmtid="{D5CDD505-2E9C-101B-9397-08002B2CF9AE}" pid="5" name="Photo1">
    <vt:lpwstr/>
  </property>
  <property fmtid="{D5CDD505-2E9C-101B-9397-08002B2CF9AE}" pid="6" name="PublishingRollupImage">
    <vt:lpwstr/>
  </property>
  <property fmtid="{D5CDD505-2E9C-101B-9397-08002B2CF9AE}" pid="7" name="PublishingContactEmail">
    <vt:lpwstr/>
  </property>
  <property fmtid="{D5CDD505-2E9C-101B-9397-08002B2CF9AE}" pid="8" name="ContentColumn3">
    <vt:lpwstr/>
  </property>
  <property fmtid="{D5CDD505-2E9C-101B-9397-08002B2CF9AE}" pid="9" name="ContentFeatured2">
    <vt:lpwstr/>
  </property>
  <property fmtid="{D5CDD505-2E9C-101B-9397-08002B2CF9AE}" pid="10" name="Photo4">
    <vt:lpwstr/>
  </property>
  <property fmtid="{D5CDD505-2E9C-101B-9397-08002B2CF9AE}" pid="11" name="xd_Signature">
    <vt:bool>false</vt:bool>
  </property>
  <property fmtid="{D5CDD505-2E9C-101B-9397-08002B2CF9AE}" pid="12" name="PublishingPageImage">
    <vt:lpwstr/>
  </property>
  <property fmtid="{D5CDD505-2E9C-101B-9397-08002B2CF9AE}" pid="13" name="SummaryLinks">
    <vt:lpwstr/>
  </property>
  <property fmtid="{D5CDD505-2E9C-101B-9397-08002B2CF9AE}" pid="14" name="xd_ProgID">
    <vt:lpwstr/>
  </property>
  <property fmtid="{D5CDD505-2E9C-101B-9397-08002B2CF9AE}" pid="15" name="PublishingContactPicture">
    <vt:lpwstr/>
  </property>
  <property fmtid="{D5CDD505-2E9C-101B-9397-08002B2CF9AE}" pid="16" name="PublishingVariationGroupID">
    <vt:lpwstr/>
  </property>
  <property fmtid="{D5CDD505-2E9C-101B-9397-08002B2CF9AE}" pid="17" name="SummaryLinks2">
    <vt:lpwstr/>
  </property>
  <property fmtid="{D5CDD505-2E9C-101B-9397-08002B2CF9AE}" pid="18" name="ContentFeatured1">
    <vt:lpwstr/>
  </property>
  <property fmtid="{D5CDD505-2E9C-101B-9397-08002B2CF9AE}" pid="19" name="Photo3">
    <vt:lpwstr/>
  </property>
  <property fmtid="{D5CDD505-2E9C-101B-9397-08002B2CF9AE}" pid="20" name="ContentColumn1">
    <vt:lpwstr/>
  </property>
  <property fmtid="{D5CDD505-2E9C-101B-9397-08002B2CF9AE}" pid="21" name="PublishingContactName">
    <vt:lpwstr/>
  </property>
  <property fmtid="{D5CDD505-2E9C-101B-9397-08002B2CF9AE}" pid="22" name="PublishingVariationRelationshipLinkFieldID">
    <vt:lpwstr/>
  </property>
  <property fmtid="{D5CDD505-2E9C-101B-9397-08002B2CF9AE}" pid="23" name="_SourceUrl">
    <vt:lpwstr/>
  </property>
  <property fmtid="{D5CDD505-2E9C-101B-9397-08002B2CF9AE}" pid="24" name="_SharedFileIndex">
    <vt:lpwstr/>
  </property>
  <property fmtid="{D5CDD505-2E9C-101B-9397-08002B2CF9AE}" pid="25" name="Comments">
    <vt:lpwstr/>
  </property>
  <property fmtid="{D5CDD505-2E9C-101B-9397-08002B2CF9AE}" pid="26" name="PublishingPageLayout">
    <vt:lpwstr/>
  </property>
  <property fmtid="{D5CDD505-2E9C-101B-9397-08002B2CF9AE}" pid="27" name="Photo2">
    <vt:lpwstr/>
  </property>
  <property fmtid="{D5CDD505-2E9C-101B-9397-08002B2CF9AE}" pid="28" name="TemplateUrl">
    <vt:lpwstr/>
  </property>
  <property fmtid="{D5CDD505-2E9C-101B-9397-08002B2CF9AE}" pid="29" name="Audience">
    <vt:lpwstr/>
  </property>
  <property fmtid="{D5CDD505-2E9C-101B-9397-08002B2CF9AE}" pid="30" name="ContentFeatured3">
    <vt:lpwstr/>
  </property>
  <property fmtid="{D5CDD505-2E9C-101B-9397-08002B2CF9AE}" pid="31" name="Photo5">
    <vt:lpwstr/>
  </property>
  <property fmtid="{D5CDD505-2E9C-101B-9397-08002B2CF9AE}" pid="32" name="ContentHighlights">
    <vt:lpwstr/>
  </property>
  <property fmtid="{D5CDD505-2E9C-101B-9397-08002B2CF9AE}" pid="33" name="ContentColumn2">
    <vt:lpwstr/>
  </property>
</Properties>
</file>