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8" r:id="rId2"/>
    <p:sldId id="259" r:id="rId3"/>
    <p:sldId id="260" r:id="rId4"/>
    <p:sldId id="261" r:id="rId5"/>
    <p:sldId id="262" r:id="rId6"/>
    <p:sldId id="263" r:id="rId7"/>
    <p:sldId id="264"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26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EA947B-FEA2-4A8B-B082-178801BE13D1}" type="datetimeFigureOut">
              <a:rPr lang="en-US" smtClean="0"/>
              <a:t>8/8/2016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B7CD865-5E65-49B9-A7EF-34F957104234}" type="slidenum">
              <a:rPr lang="en-US" smtClean="0"/>
              <a:t>‹#›</a:t>
            </a:fld>
            <a:endParaRPr lang="en-US"/>
          </a:p>
        </p:txBody>
      </p:sp>
    </p:spTree>
    <p:extLst>
      <p:ext uri="{BB962C8B-B14F-4D97-AF65-F5344CB8AC3E}">
        <p14:creationId xmlns:p14="http://schemas.microsoft.com/office/powerpoint/2010/main" val="3754491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F4E8A8D-31CF-4952-AB6B-7166346DF6AC}" type="slidenum">
              <a:rPr lang="en-US" smtClean="0">
                <a:solidFill>
                  <a:prstClr val="black"/>
                </a:solidFill>
              </a:rPr>
              <a:pPr>
                <a:defRPr/>
              </a:pPr>
              <a:t>4</a:t>
            </a:fld>
            <a:endParaRPr lang="en-US" dirty="0">
              <a:solidFill>
                <a:prstClr val="black"/>
              </a:solidFill>
            </a:endParaRPr>
          </a:p>
        </p:txBody>
      </p:sp>
    </p:spTree>
    <p:extLst>
      <p:ext uri="{BB962C8B-B14F-4D97-AF65-F5344CB8AC3E}">
        <p14:creationId xmlns:p14="http://schemas.microsoft.com/office/powerpoint/2010/main" val="1591957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F4E8A8D-31CF-4952-AB6B-7166346DF6AC}" type="slidenum">
              <a:rPr lang="en-US" smtClean="0">
                <a:solidFill>
                  <a:prstClr val="black"/>
                </a:solidFill>
              </a:rPr>
              <a:pPr>
                <a:defRPr/>
              </a:pPr>
              <a:t>5</a:t>
            </a:fld>
            <a:endParaRPr lang="en-US" dirty="0">
              <a:solidFill>
                <a:prstClr val="black"/>
              </a:solidFill>
            </a:endParaRPr>
          </a:p>
        </p:txBody>
      </p:sp>
    </p:spTree>
    <p:extLst>
      <p:ext uri="{BB962C8B-B14F-4D97-AF65-F5344CB8AC3E}">
        <p14:creationId xmlns:p14="http://schemas.microsoft.com/office/powerpoint/2010/main" val="1591957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F4E8A8D-31CF-4952-AB6B-7166346DF6AC}" type="slidenum">
              <a:rPr lang="en-US" smtClean="0">
                <a:solidFill>
                  <a:prstClr val="black"/>
                </a:solidFill>
              </a:rPr>
              <a:pPr>
                <a:defRPr/>
              </a:pPr>
              <a:t>6</a:t>
            </a:fld>
            <a:endParaRPr lang="en-US" dirty="0">
              <a:solidFill>
                <a:prstClr val="black"/>
              </a:solidFill>
            </a:endParaRPr>
          </a:p>
        </p:txBody>
      </p:sp>
    </p:spTree>
    <p:extLst>
      <p:ext uri="{BB962C8B-B14F-4D97-AF65-F5344CB8AC3E}">
        <p14:creationId xmlns:p14="http://schemas.microsoft.com/office/powerpoint/2010/main" val="15919578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F4E8A8D-31CF-4952-AB6B-7166346DF6AC}" type="slidenum">
              <a:rPr lang="en-US" smtClean="0">
                <a:solidFill>
                  <a:prstClr val="black"/>
                </a:solidFill>
              </a:rPr>
              <a:pPr>
                <a:defRPr/>
              </a:pPr>
              <a:t>7</a:t>
            </a:fld>
            <a:endParaRPr lang="en-US" dirty="0">
              <a:solidFill>
                <a:prstClr val="black"/>
              </a:solidFill>
            </a:endParaRPr>
          </a:p>
        </p:txBody>
      </p:sp>
    </p:spTree>
    <p:extLst>
      <p:ext uri="{BB962C8B-B14F-4D97-AF65-F5344CB8AC3E}">
        <p14:creationId xmlns:p14="http://schemas.microsoft.com/office/powerpoint/2010/main" val="15919578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F4E8A8D-31CF-4952-AB6B-7166346DF6AC}" type="slidenum">
              <a:rPr lang="en-US" smtClean="0">
                <a:solidFill>
                  <a:prstClr val="black"/>
                </a:solidFill>
              </a:rPr>
              <a:pPr>
                <a:defRPr/>
              </a:pPr>
              <a:t>8</a:t>
            </a:fld>
            <a:endParaRPr lang="en-US" dirty="0">
              <a:solidFill>
                <a:prstClr val="black"/>
              </a:solidFill>
            </a:endParaRPr>
          </a:p>
        </p:txBody>
      </p:sp>
    </p:spTree>
    <p:extLst>
      <p:ext uri="{BB962C8B-B14F-4D97-AF65-F5344CB8AC3E}">
        <p14:creationId xmlns:p14="http://schemas.microsoft.com/office/powerpoint/2010/main" val="15919578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file:///O:\Graphics\BRIEFS\CSSARS\pics&amp;logos\redbar.JPG" TargetMode="External"/><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descr="O:\Graphics\BRIEFS\CSSARS\pics&amp;logos\redbar.JPG"/>
          <p:cNvPicPr>
            <a:picLocks noChangeAspect="1" noChangeArrowheads="1"/>
          </p:cNvPicPr>
          <p:nvPr/>
        </p:nvPicPr>
        <p:blipFill>
          <a:blip r:embed="rId2" r:link="rId3" cstate="print"/>
          <a:srcRect/>
          <a:stretch>
            <a:fillRect/>
          </a:stretch>
        </p:blipFill>
        <p:spPr bwMode="auto">
          <a:xfrm>
            <a:off x="0" y="0"/>
            <a:ext cx="2692400" cy="6858000"/>
          </a:xfrm>
          <a:prstGeom prst="rect">
            <a:avLst/>
          </a:prstGeom>
          <a:noFill/>
          <a:ln w="9525">
            <a:noFill/>
            <a:miter lim="800000"/>
            <a:headEnd/>
            <a:tailEnd/>
          </a:ln>
        </p:spPr>
      </p:pic>
      <p:sp>
        <p:nvSpPr>
          <p:cNvPr id="137218" name="Rectangle 2"/>
          <p:cNvSpPr>
            <a:spLocks noGrp="1" noChangeArrowheads="1"/>
          </p:cNvSpPr>
          <p:nvPr>
            <p:ph type="ctrTitle"/>
          </p:nvPr>
        </p:nvSpPr>
        <p:spPr>
          <a:xfrm>
            <a:off x="1828800" y="2286000"/>
            <a:ext cx="6629400" cy="1143000"/>
          </a:xfrm>
        </p:spPr>
        <p:txBody>
          <a:bodyPr/>
          <a:lstStyle>
            <a:lvl1pPr>
              <a:defRPr i="1"/>
            </a:lvl1pPr>
          </a:lstStyle>
          <a:p>
            <a:r>
              <a:rPr lang="en-US"/>
              <a:t>CLICK TO EDIT MASTER TITLE STYLE</a:t>
            </a:r>
          </a:p>
        </p:txBody>
      </p:sp>
      <p:sp>
        <p:nvSpPr>
          <p:cNvPr id="137219" name="Rectangle 3"/>
          <p:cNvSpPr>
            <a:spLocks noGrp="1" noChangeArrowheads="1"/>
          </p:cNvSpPr>
          <p:nvPr>
            <p:ph type="subTitle" idx="1"/>
          </p:nvPr>
        </p:nvSpPr>
        <p:spPr>
          <a:xfrm>
            <a:off x="1828800" y="4343400"/>
            <a:ext cx="6400800" cy="1752600"/>
          </a:xfrm>
        </p:spPr>
        <p:txBody>
          <a:bodyPr/>
          <a:lstStyle>
            <a:lvl1pPr marL="0" indent="0" algn="ctr">
              <a:buFontTx/>
              <a:buNone/>
              <a:defRPr/>
            </a:lvl1pPr>
          </a:lstStyle>
          <a:p>
            <a:r>
              <a:rPr lang="en-US"/>
              <a:t>Click to edit Master subtitle style</a:t>
            </a:r>
          </a:p>
        </p:txBody>
      </p:sp>
      <p:sp>
        <p:nvSpPr>
          <p:cNvPr id="5" name="Date Placeholder 4"/>
          <p:cNvSpPr>
            <a:spLocks noGrp="1" noChangeArrowheads="1"/>
          </p:cNvSpPr>
          <p:nvPr>
            <p:ph type="dt" sz="half" idx="10"/>
          </p:nvPr>
        </p:nvSpPr>
        <p:spPr bwMode="auto">
          <a:xfrm>
            <a:off x="685800" y="6248400"/>
            <a:ext cx="1905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l" eaLnBrk="0" hangingPunct="0">
              <a:lnSpc>
                <a:spcPct val="100000"/>
              </a:lnSpc>
              <a:spcBef>
                <a:spcPct val="0"/>
              </a:spcBef>
              <a:buFontTx/>
              <a:buNone/>
              <a:defRPr b="0">
                <a:latin typeface="Arial" pitchFamily="34" charset="0"/>
              </a:defRPr>
            </a:lvl1pPr>
          </a:lstStyle>
          <a:p>
            <a:pPr fontAlgn="base">
              <a:spcAft>
                <a:spcPct val="0"/>
              </a:spcAft>
              <a:defRPr/>
            </a:pPr>
            <a:endParaRPr lang="en-US" sz="1400">
              <a:solidFill>
                <a:srgbClr val="000000"/>
              </a:solidFill>
            </a:endParaRPr>
          </a:p>
        </p:txBody>
      </p:sp>
      <p:sp>
        <p:nvSpPr>
          <p:cNvPr id="6" name="Footer Placeholder 5"/>
          <p:cNvSpPr>
            <a:spLocks noGrp="1" noChangeArrowheads="1"/>
          </p:cNvSpPr>
          <p:nvPr>
            <p:ph type="ftr" sz="quarter" idx="11"/>
          </p:nvPr>
        </p:nvSpPr>
        <p:spPr bwMode="auto">
          <a:xfrm>
            <a:off x="2692400" y="6248400"/>
            <a:ext cx="28956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eaLnBrk="0" hangingPunct="0">
              <a:lnSpc>
                <a:spcPct val="100000"/>
              </a:lnSpc>
              <a:spcBef>
                <a:spcPct val="0"/>
              </a:spcBef>
              <a:buFontTx/>
              <a:buNone/>
              <a:defRPr b="0">
                <a:latin typeface="Arial" pitchFamily="34" charset="0"/>
              </a:defRPr>
            </a:lvl1pPr>
          </a:lstStyle>
          <a:p>
            <a:pPr fontAlgn="base">
              <a:spcAft>
                <a:spcPct val="0"/>
              </a:spcAft>
              <a:defRPr/>
            </a:pPr>
            <a:endParaRPr lang="en-US" sz="1400">
              <a:solidFill>
                <a:srgbClr val="000000"/>
              </a:solidFill>
            </a:endParaRPr>
          </a:p>
        </p:txBody>
      </p:sp>
      <p:sp>
        <p:nvSpPr>
          <p:cNvPr id="7" name="Rectangle 6"/>
          <p:cNvSpPr>
            <a:spLocks noGrp="1" noChangeArrowheads="1"/>
          </p:cNvSpPr>
          <p:nvPr>
            <p:ph type="sldNum" sz="quarter" idx="12"/>
          </p:nvPr>
        </p:nvSpPr>
        <p:spPr>
          <a:xfrm>
            <a:off x="6553200" y="6248400"/>
            <a:ext cx="1905000" cy="457200"/>
          </a:xfrm>
        </p:spPr>
        <p:txBody>
          <a:bodyPr/>
          <a:lstStyle>
            <a:lvl1pPr algn="r">
              <a:defRPr/>
            </a:lvl1pPr>
          </a:lstStyle>
          <a:p>
            <a:pPr>
              <a:defRPr/>
            </a:pPr>
            <a:fld id="{FE953A41-3F86-42F9-8EC5-7D21E65B39C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29182797"/>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r>
              <a:rPr lang="en-US">
                <a:solidFill>
                  <a:srgbClr val="000000"/>
                </a:solidFill>
              </a:rPr>
              <a:t>Slide </a:t>
            </a:r>
            <a:fld id="{DD5BDB4A-A629-4601-A854-F8E0B7FED3E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99735117"/>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381000"/>
            <a:ext cx="2133600" cy="59340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4800" y="381000"/>
            <a:ext cx="6248400" cy="59340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r>
              <a:rPr lang="en-US">
                <a:solidFill>
                  <a:srgbClr val="000000"/>
                </a:solidFill>
              </a:rPr>
              <a:t>Slide </a:t>
            </a:r>
            <a:fld id="{954219FB-C1EC-4446-95EC-187018E69EF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06861497"/>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noChangeArrowheads="1"/>
          </p:cNvSpPr>
          <p:nvPr>
            <p:ph type="sldNum" sz="quarter" idx="10"/>
          </p:nvPr>
        </p:nvSpPr>
        <p:spPr>
          <a:ln/>
        </p:spPr>
        <p:txBody>
          <a:bodyPr/>
          <a:lstStyle>
            <a:lvl1pPr>
              <a:defRPr/>
            </a:lvl1pPr>
          </a:lstStyle>
          <a:p>
            <a:pPr>
              <a:defRPr/>
            </a:pPr>
            <a:r>
              <a:rPr lang="en-US">
                <a:solidFill>
                  <a:srgbClr val="000000"/>
                </a:solidFill>
              </a:rPr>
              <a:t>Slide </a:t>
            </a:r>
            <a:fld id="{85929CEC-3B16-4479-BD16-A4998DF6531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14431502"/>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3"/>
          <p:cNvSpPr>
            <a:spLocks noGrp="1" noChangeArrowheads="1"/>
          </p:cNvSpPr>
          <p:nvPr>
            <p:ph type="sldNum" sz="quarter" idx="10"/>
          </p:nvPr>
        </p:nvSpPr>
        <p:spPr>
          <a:ln/>
        </p:spPr>
        <p:txBody>
          <a:bodyPr/>
          <a:lstStyle>
            <a:lvl1pPr>
              <a:defRPr/>
            </a:lvl1pPr>
          </a:lstStyle>
          <a:p>
            <a:pPr>
              <a:defRPr/>
            </a:pPr>
            <a:r>
              <a:rPr lang="en-US">
                <a:solidFill>
                  <a:srgbClr val="000000"/>
                </a:solidFill>
              </a:rPr>
              <a:t>Slide </a:t>
            </a:r>
            <a:fld id="{8E734D29-3821-4661-9F86-CC384E28AE8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86357442"/>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4800" y="1163638"/>
            <a:ext cx="4191000" cy="5151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163638"/>
            <a:ext cx="4191000" cy="5151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3"/>
          <p:cNvSpPr>
            <a:spLocks noGrp="1" noChangeArrowheads="1"/>
          </p:cNvSpPr>
          <p:nvPr>
            <p:ph type="sldNum" sz="quarter" idx="10"/>
          </p:nvPr>
        </p:nvSpPr>
        <p:spPr>
          <a:ln/>
        </p:spPr>
        <p:txBody>
          <a:bodyPr/>
          <a:lstStyle>
            <a:lvl1pPr>
              <a:defRPr/>
            </a:lvl1pPr>
          </a:lstStyle>
          <a:p>
            <a:pPr>
              <a:defRPr/>
            </a:pPr>
            <a:r>
              <a:rPr lang="en-US">
                <a:solidFill>
                  <a:srgbClr val="000000"/>
                </a:solidFill>
              </a:rPr>
              <a:t>Slide </a:t>
            </a:r>
            <a:fld id="{64445891-242B-43C7-82E8-9C09E8CA090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52271286"/>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3"/>
          <p:cNvSpPr>
            <a:spLocks noGrp="1" noChangeArrowheads="1"/>
          </p:cNvSpPr>
          <p:nvPr>
            <p:ph type="sldNum" sz="quarter" idx="10"/>
          </p:nvPr>
        </p:nvSpPr>
        <p:spPr>
          <a:ln/>
        </p:spPr>
        <p:txBody>
          <a:bodyPr/>
          <a:lstStyle>
            <a:lvl1pPr>
              <a:defRPr/>
            </a:lvl1pPr>
          </a:lstStyle>
          <a:p>
            <a:pPr>
              <a:defRPr/>
            </a:pPr>
            <a:r>
              <a:rPr lang="en-US">
                <a:solidFill>
                  <a:srgbClr val="000000"/>
                </a:solidFill>
              </a:rPr>
              <a:t>Slide </a:t>
            </a:r>
            <a:fld id="{E6986A5E-F4B2-40AD-B1DB-531ACDC2381B}"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13123890"/>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3"/>
          <p:cNvSpPr>
            <a:spLocks noGrp="1" noChangeArrowheads="1"/>
          </p:cNvSpPr>
          <p:nvPr>
            <p:ph type="sldNum" sz="quarter" idx="10"/>
          </p:nvPr>
        </p:nvSpPr>
        <p:spPr>
          <a:ln/>
        </p:spPr>
        <p:txBody>
          <a:bodyPr/>
          <a:lstStyle>
            <a:lvl1pPr>
              <a:defRPr/>
            </a:lvl1pPr>
          </a:lstStyle>
          <a:p>
            <a:pPr>
              <a:defRPr/>
            </a:pPr>
            <a:r>
              <a:rPr lang="en-US">
                <a:solidFill>
                  <a:srgbClr val="000000"/>
                </a:solidFill>
              </a:rPr>
              <a:t>Slide </a:t>
            </a:r>
            <a:fld id="{73C5E91D-CD9C-4C04-AEE9-03CC17D68B4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03159381"/>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3"/>
          <p:cNvSpPr>
            <a:spLocks noGrp="1" noChangeArrowheads="1"/>
          </p:cNvSpPr>
          <p:nvPr>
            <p:ph type="sldNum" sz="quarter" idx="10"/>
          </p:nvPr>
        </p:nvSpPr>
        <p:spPr>
          <a:ln/>
        </p:spPr>
        <p:txBody>
          <a:bodyPr/>
          <a:lstStyle>
            <a:lvl1pPr>
              <a:defRPr/>
            </a:lvl1pPr>
          </a:lstStyle>
          <a:p>
            <a:pPr>
              <a:defRPr/>
            </a:pPr>
            <a:r>
              <a:rPr lang="en-US">
                <a:solidFill>
                  <a:srgbClr val="000000"/>
                </a:solidFill>
              </a:rPr>
              <a:t>Slide </a:t>
            </a:r>
            <a:fld id="{00A742F3-C57E-49FF-8F62-67D9BAB168F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55613987"/>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r>
              <a:rPr lang="en-US">
                <a:solidFill>
                  <a:srgbClr val="000000"/>
                </a:solidFill>
              </a:rPr>
              <a:t>Slide </a:t>
            </a:r>
            <a:fld id="{76E6B5F6-1CF9-401B-80E5-6821B12DF1C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205102157"/>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3"/>
          <p:cNvSpPr>
            <a:spLocks noGrp="1" noChangeArrowheads="1"/>
          </p:cNvSpPr>
          <p:nvPr>
            <p:ph type="sldNum" sz="quarter" idx="10"/>
          </p:nvPr>
        </p:nvSpPr>
        <p:spPr>
          <a:ln/>
        </p:spPr>
        <p:txBody>
          <a:bodyPr/>
          <a:lstStyle>
            <a:lvl1pPr>
              <a:defRPr/>
            </a:lvl1pPr>
          </a:lstStyle>
          <a:p>
            <a:pPr>
              <a:defRPr/>
            </a:pPr>
            <a:r>
              <a:rPr lang="en-US">
                <a:solidFill>
                  <a:srgbClr val="000000"/>
                </a:solidFill>
              </a:rPr>
              <a:t>Slide </a:t>
            </a:r>
            <a:fld id="{2EC231CE-D783-4402-B410-14E46C1866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63535060"/>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file:///C:\TEMP\Usmc.GIF" TargetMode="Externa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file:///C:\TEMP\bluebar.JPG"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6194" name="Rectangle 2"/>
          <p:cNvSpPr>
            <a:spLocks noGrp="1" noChangeArrowheads="1"/>
          </p:cNvSpPr>
          <p:nvPr>
            <p:ph type="title"/>
          </p:nvPr>
        </p:nvSpPr>
        <p:spPr bwMode="auto">
          <a:xfrm>
            <a:off x="1295400" y="381000"/>
            <a:ext cx="678180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6195" name="Rectangle 3"/>
          <p:cNvSpPr>
            <a:spLocks noGrp="1" noChangeArrowheads="1"/>
          </p:cNvSpPr>
          <p:nvPr>
            <p:ph type="sldNum" sz="quarter" idx="4"/>
          </p:nvPr>
        </p:nvSpPr>
        <p:spPr bwMode="auto">
          <a:xfrm>
            <a:off x="8329613" y="6619875"/>
            <a:ext cx="2185987" cy="3619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0" hangingPunct="0">
              <a:lnSpc>
                <a:spcPct val="100000"/>
              </a:lnSpc>
              <a:spcBef>
                <a:spcPct val="0"/>
              </a:spcBef>
              <a:buFontTx/>
              <a:buNone/>
              <a:defRPr b="0">
                <a:latin typeface="Arial" pitchFamily="34" charset="0"/>
              </a:defRPr>
            </a:lvl1pPr>
          </a:lstStyle>
          <a:p>
            <a:pPr fontAlgn="base">
              <a:spcAft>
                <a:spcPct val="0"/>
              </a:spcAft>
              <a:defRPr/>
            </a:pPr>
            <a:r>
              <a:rPr lang="en-US" sz="1400">
                <a:solidFill>
                  <a:srgbClr val="000000"/>
                </a:solidFill>
              </a:rPr>
              <a:t>Slide </a:t>
            </a:r>
            <a:fld id="{6CBA17BC-9A29-4390-B8A5-584CFA303B9E}" type="slidenum">
              <a:rPr lang="en-US" sz="1400">
                <a:solidFill>
                  <a:srgbClr val="000000"/>
                </a:solidFill>
              </a:rPr>
              <a:pPr fontAlgn="base">
                <a:spcAft>
                  <a:spcPct val="0"/>
                </a:spcAft>
                <a:defRPr/>
              </a:pPr>
              <a:t>‹#›</a:t>
            </a:fld>
            <a:endParaRPr lang="en-US" sz="1400">
              <a:solidFill>
                <a:srgbClr val="000000"/>
              </a:solidFill>
            </a:endParaRPr>
          </a:p>
        </p:txBody>
      </p:sp>
      <p:pic>
        <p:nvPicPr>
          <p:cNvPr id="1028" name="Picture 4" descr="C:\TEMP\bluebar.JPG"/>
          <p:cNvPicPr>
            <a:picLocks noChangeAspect="1" noChangeArrowheads="1"/>
          </p:cNvPicPr>
          <p:nvPr/>
        </p:nvPicPr>
        <p:blipFill>
          <a:blip r:embed="rId13" r:link="rId14" cstate="print"/>
          <a:srcRect/>
          <a:stretch>
            <a:fillRect/>
          </a:stretch>
        </p:blipFill>
        <p:spPr bwMode="auto">
          <a:xfrm>
            <a:off x="0" y="914400"/>
            <a:ext cx="9144000" cy="249238"/>
          </a:xfrm>
          <a:prstGeom prst="rect">
            <a:avLst/>
          </a:prstGeom>
          <a:noFill/>
          <a:ln w="9525">
            <a:noFill/>
            <a:miter lim="800000"/>
            <a:headEnd/>
            <a:tailEnd/>
          </a:ln>
        </p:spPr>
      </p:pic>
      <p:pic>
        <p:nvPicPr>
          <p:cNvPr id="1029" name="Picture 5" descr="C:\TEMP\Usmc.GIF"/>
          <p:cNvPicPr>
            <a:picLocks noChangeAspect="1" noChangeArrowheads="1"/>
          </p:cNvPicPr>
          <p:nvPr/>
        </p:nvPicPr>
        <p:blipFill>
          <a:blip r:embed="rId15" r:link="rId16" cstate="print"/>
          <a:srcRect/>
          <a:stretch>
            <a:fillRect/>
          </a:stretch>
        </p:blipFill>
        <p:spPr bwMode="auto">
          <a:xfrm>
            <a:off x="76200" y="19050"/>
            <a:ext cx="822325" cy="819150"/>
          </a:xfrm>
          <a:prstGeom prst="rect">
            <a:avLst/>
          </a:prstGeom>
          <a:noFill/>
          <a:ln w="9525">
            <a:noFill/>
            <a:miter lim="800000"/>
            <a:headEnd/>
            <a:tailEnd/>
          </a:ln>
        </p:spPr>
      </p:pic>
      <p:sp>
        <p:nvSpPr>
          <p:cNvPr id="136198" name="Text Box 6"/>
          <p:cNvSpPr txBox="1">
            <a:spLocks noChangeArrowheads="1"/>
          </p:cNvSpPr>
          <p:nvPr/>
        </p:nvSpPr>
        <p:spPr bwMode="auto">
          <a:xfrm>
            <a:off x="7645400" y="6315075"/>
            <a:ext cx="1498600" cy="304800"/>
          </a:xfrm>
          <a:prstGeom prst="rect">
            <a:avLst/>
          </a:prstGeom>
          <a:noFill/>
          <a:ln w="9525">
            <a:noFill/>
            <a:miter lim="800000"/>
            <a:headEnd/>
            <a:tailEnd/>
          </a:ln>
          <a:effectLst/>
        </p:spPr>
        <p:txBody>
          <a:bodyPr wrap="none">
            <a:spAutoFit/>
          </a:bodyPr>
          <a:lstStyle/>
          <a:p>
            <a:pPr algn="ctr" eaLnBrk="0" fontAlgn="base" hangingPunct="0">
              <a:spcBef>
                <a:spcPct val="0"/>
              </a:spcBef>
              <a:spcAft>
                <a:spcPct val="0"/>
              </a:spcAft>
              <a:defRPr/>
            </a:pPr>
            <a:r>
              <a:rPr lang="en-US" sz="1400" b="1">
                <a:solidFill>
                  <a:srgbClr val="FF0000"/>
                </a:solidFill>
                <a:effectLst>
                  <a:outerShdw blurRad="38100" dist="38100" dir="2700000" algn="tl">
                    <a:srgbClr val="C0C0C0"/>
                  </a:outerShdw>
                </a:effectLst>
              </a:rPr>
              <a:t>UNCLASSIFIED</a:t>
            </a:r>
          </a:p>
        </p:txBody>
      </p:sp>
      <p:sp>
        <p:nvSpPr>
          <p:cNvPr id="136199" name="Text Box 7"/>
          <p:cNvSpPr txBox="1">
            <a:spLocks noChangeArrowheads="1"/>
          </p:cNvSpPr>
          <p:nvPr/>
        </p:nvSpPr>
        <p:spPr bwMode="auto">
          <a:xfrm>
            <a:off x="898525" y="0"/>
            <a:ext cx="1498600" cy="304800"/>
          </a:xfrm>
          <a:prstGeom prst="rect">
            <a:avLst/>
          </a:prstGeom>
          <a:noFill/>
          <a:ln w="9525">
            <a:noFill/>
            <a:miter lim="800000"/>
            <a:headEnd/>
            <a:tailEnd/>
          </a:ln>
          <a:effectLst/>
        </p:spPr>
        <p:txBody>
          <a:bodyPr>
            <a:spAutoFit/>
          </a:bodyPr>
          <a:lstStyle/>
          <a:p>
            <a:pPr algn="ctr" eaLnBrk="0" fontAlgn="base" hangingPunct="0">
              <a:spcBef>
                <a:spcPct val="0"/>
              </a:spcBef>
              <a:spcAft>
                <a:spcPct val="0"/>
              </a:spcAft>
              <a:defRPr/>
            </a:pPr>
            <a:r>
              <a:rPr lang="en-US" sz="1400" b="1">
                <a:solidFill>
                  <a:srgbClr val="FF0000"/>
                </a:solidFill>
                <a:effectLst>
                  <a:outerShdw blurRad="38100" dist="38100" dir="2700000" algn="tl">
                    <a:srgbClr val="C0C0C0"/>
                  </a:outerShdw>
                </a:effectLst>
              </a:rPr>
              <a:t>UNCLASSIFIED</a:t>
            </a:r>
          </a:p>
        </p:txBody>
      </p:sp>
      <p:sp>
        <p:nvSpPr>
          <p:cNvPr id="1032" name="Rectangle 8"/>
          <p:cNvSpPr>
            <a:spLocks noGrp="1" noChangeArrowheads="1"/>
          </p:cNvSpPr>
          <p:nvPr>
            <p:ph type="body" idx="1"/>
          </p:nvPr>
        </p:nvSpPr>
        <p:spPr bwMode="auto">
          <a:xfrm>
            <a:off x="304800" y="1163638"/>
            <a:ext cx="8534400" cy="51514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329587868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hf hdr="0" ftr="0" dt="0"/>
  <p:txStyles>
    <p:titleStyle>
      <a:lvl1pPr algn="ctr" rtl="0" eaLnBrk="0" fontAlgn="base" hangingPunct="0">
        <a:spcBef>
          <a:spcPct val="0"/>
        </a:spcBef>
        <a:spcAft>
          <a:spcPct val="0"/>
        </a:spcAft>
        <a:defRPr sz="3200" b="1">
          <a:solidFill>
            <a:srgbClr val="FF0000"/>
          </a:solidFill>
          <a:effectLst>
            <a:outerShdw blurRad="38100" dist="38100" dir="2700000" algn="tl">
              <a:srgbClr val="C0C0C0"/>
            </a:outerShdw>
          </a:effectLst>
          <a:latin typeface="+mj-lt"/>
          <a:ea typeface="+mj-ea"/>
          <a:cs typeface="+mj-cs"/>
        </a:defRPr>
      </a:lvl1pPr>
      <a:lvl2pPr algn="ctr" rtl="0" eaLnBrk="0" fontAlgn="base" hangingPunct="0">
        <a:spcBef>
          <a:spcPct val="0"/>
        </a:spcBef>
        <a:spcAft>
          <a:spcPct val="0"/>
        </a:spcAft>
        <a:defRPr sz="3200" b="1">
          <a:solidFill>
            <a:srgbClr val="FF0000"/>
          </a:solidFill>
          <a:effectLst>
            <a:outerShdw blurRad="38100" dist="38100" dir="2700000" algn="tl">
              <a:srgbClr val="C0C0C0"/>
            </a:outerShdw>
          </a:effectLst>
          <a:latin typeface="Arial" pitchFamily="34" charset="0"/>
        </a:defRPr>
      </a:lvl2pPr>
      <a:lvl3pPr algn="ctr" rtl="0" eaLnBrk="0" fontAlgn="base" hangingPunct="0">
        <a:spcBef>
          <a:spcPct val="0"/>
        </a:spcBef>
        <a:spcAft>
          <a:spcPct val="0"/>
        </a:spcAft>
        <a:defRPr sz="3200" b="1">
          <a:solidFill>
            <a:srgbClr val="FF0000"/>
          </a:solidFill>
          <a:effectLst>
            <a:outerShdw blurRad="38100" dist="38100" dir="2700000" algn="tl">
              <a:srgbClr val="C0C0C0"/>
            </a:outerShdw>
          </a:effectLst>
          <a:latin typeface="Arial" pitchFamily="34" charset="0"/>
        </a:defRPr>
      </a:lvl3pPr>
      <a:lvl4pPr algn="ctr" rtl="0" eaLnBrk="0" fontAlgn="base" hangingPunct="0">
        <a:spcBef>
          <a:spcPct val="0"/>
        </a:spcBef>
        <a:spcAft>
          <a:spcPct val="0"/>
        </a:spcAft>
        <a:defRPr sz="3200" b="1">
          <a:solidFill>
            <a:srgbClr val="FF0000"/>
          </a:solidFill>
          <a:effectLst>
            <a:outerShdw blurRad="38100" dist="38100" dir="2700000" algn="tl">
              <a:srgbClr val="C0C0C0"/>
            </a:outerShdw>
          </a:effectLst>
          <a:latin typeface="Arial" pitchFamily="34" charset="0"/>
        </a:defRPr>
      </a:lvl4pPr>
      <a:lvl5pPr algn="ctr" rtl="0" eaLnBrk="0" fontAlgn="base" hangingPunct="0">
        <a:spcBef>
          <a:spcPct val="0"/>
        </a:spcBef>
        <a:spcAft>
          <a:spcPct val="0"/>
        </a:spcAft>
        <a:defRPr sz="3200" b="1">
          <a:solidFill>
            <a:srgbClr val="FF0000"/>
          </a:solidFill>
          <a:effectLst>
            <a:outerShdw blurRad="38100" dist="38100" dir="2700000" algn="tl">
              <a:srgbClr val="C0C0C0"/>
            </a:outerShdw>
          </a:effectLst>
          <a:latin typeface="Arial" pitchFamily="34" charset="0"/>
        </a:defRPr>
      </a:lvl5pPr>
      <a:lvl6pPr marL="457200" algn="ctr" rtl="0" eaLnBrk="0" fontAlgn="base" hangingPunct="0">
        <a:spcBef>
          <a:spcPct val="0"/>
        </a:spcBef>
        <a:spcAft>
          <a:spcPct val="0"/>
        </a:spcAft>
        <a:defRPr sz="3200" b="1">
          <a:solidFill>
            <a:srgbClr val="FF0000"/>
          </a:solidFill>
          <a:effectLst>
            <a:outerShdw blurRad="38100" dist="38100" dir="2700000" algn="tl">
              <a:srgbClr val="C0C0C0"/>
            </a:outerShdw>
          </a:effectLst>
          <a:latin typeface="Arial" pitchFamily="34" charset="0"/>
        </a:defRPr>
      </a:lvl6pPr>
      <a:lvl7pPr marL="914400" algn="ctr" rtl="0" eaLnBrk="0" fontAlgn="base" hangingPunct="0">
        <a:spcBef>
          <a:spcPct val="0"/>
        </a:spcBef>
        <a:spcAft>
          <a:spcPct val="0"/>
        </a:spcAft>
        <a:defRPr sz="3200" b="1">
          <a:solidFill>
            <a:srgbClr val="FF0000"/>
          </a:solidFill>
          <a:effectLst>
            <a:outerShdw blurRad="38100" dist="38100" dir="2700000" algn="tl">
              <a:srgbClr val="C0C0C0"/>
            </a:outerShdw>
          </a:effectLst>
          <a:latin typeface="Arial" pitchFamily="34" charset="0"/>
        </a:defRPr>
      </a:lvl7pPr>
      <a:lvl8pPr marL="1371600" algn="ctr" rtl="0" eaLnBrk="0" fontAlgn="base" hangingPunct="0">
        <a:spcBef>
          <a:spcPct val="0"/>
        </a:spcBef>
        <a:spcAft>
          <a:spcPct val="0"/>
        </a:spcAft>
        <a:defRPr sz="3200" b="1">
          <a:solidFill>
            <a:srgbClr val="FF0000"/>
          </a:solidFill>
          <a:effectLst>
            <a:outerShdw blurRad="38100" dist="38100" dir="2700000" algn="tl">
              <a:srgbClr val="C0C0C0"/>
            </a:outerShdw>
          </a:effectLst>
          <a:latin typeface="Arial" pitchFamily="34" charset="0"/>
        </a:defRPr>
      </a:lvl8pPr>
      <a:lvl9pPr marL="1828800" algn="ctr" rtl="0" eaLnBrk="0" fontAlgn="base" hangingPunct="0">
        <a:spcBef>
          <a:spcPct val="0"/>
        </a:spcBef>
        <a:spcAft>
          <a:spcPct val="0"/>
        </a:spcAft>
        <a:defRPr sz="3200" b="1">
          <a:solidFill>
            <a:srgbClr val="FF0000"/>
          </a:solidFill>
          <a:effectLst>
            <a:outerShdw blurRad="38100" dist="38100" dir="2700000" algn="tl">
              <a:srgbClr val="C0C0C0"/>
            </a:outerShdw>
          </a:effectLst>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a:xfrm>
            <a:off x="990600" y="304800"/>
            <a:ext cx="7848600" cy="533400"/>
          </a:xfrm>
        </p:spPr>
        <p:txBody>
          <a:bodyPr/>
          <a:lstStyle/>
          <a:p>
            <a:pPr>
              <a:defRPr/>
            </a:pPr>
            <a:r>
              <a:rPr lang="en-US" sz="2000" dirty="0" smtClean="0"/>
              <a:t>Force Preservation Council (FPC) </a:t>
            </a:r>
            <a:br>
              <a:rPr lang="en-US" sz="2000" dirty="0" smtClean="0"/>
            </a:br>
            <a:r>
              <a:rPr lang="en-US" sz="2000" dirty="0" smtClean="0"/>
              <a:t>Risk Assessment Information Hand-Off Reporting</a:t>
            </a:r>
            <a:endParaRPr lang="en-US" sz="2000" dirty="0" smtClean="0">
              <a:latin typeface="Century Schoolbook"/>
            </a:endParaRPr>
          </a:p>
        </p:txBody>
      </p:sp>
      <p:sp>
        <p:nvSpPr>
          <p:cNvPr id="10243" name="Content Placeholder 3"/>
          <p:cNvSpPr>
            <a:spLocks noGrp="1"/>
          </p:cNvSpPr>
          <p:nvPr>
            <p:ph idx="1"/>
          </p:nvPr>
        </p:nvSpPr>
        <p:spPr>
          <a:xfrm>
            <a:off x="304800" y="1163638"/>
            <a:ext cx="8534400" cy="5237162"/>
          </a:xfrm>
        </p:spPr>
        <p:txBody>
          <a:bodyPr/>
          <a:lstStyle/>
          <a:p>
            <a:endParaRPr lang="en-US" sz="800" dirty="0" smtClean="0"/>
          </a:p>
          <a:p>
            <a:r>
              <a:rPr lang="en-US" sz="1600" dirty="0" smtClean="0"/>
              <a:t>Headquarters </a:t>
            </a:r>
            <a:r>
              <a:rPr lang="en-US" sz="1600" dirty="0"/>
              <a:t>U.S. Marine Corps (MI) </a:t>
            </a:r>
            <a:r>
              <a:rPr lang="en-US" sz="1600" dirty="0" smtClean="0"/>
              <a:t>was </a:t>
            </a:r>
            <a:r>
              <a:rPr lang="en-US" sz="1600" dirty="0"/>
              <a:t>tasked with providing a system to assist commanders in tracking Force Preservation Risks. </a:t>
            </a:r>
            <a:r>
              <a:rPr lang="en-US" sz="1600" dirty="0" smtClean="0"/>
              <a:t>Force </a:t>
            </a:r>
            <a:r>
              <a:rPr lang="en-US" sz="1600" dirty="0"/>
              <a:t>Preservation Council information is often lost between commands when transferring Marines between commands. This fact impairs the ability of the gaining command to adequately mitigate known force preservation risks. While the losing command is required to conduct a “hand-off” of the transferring Marine, many times this </a:t>
            </a:r>
            <a:r>
              <a:rPr lang="en-US" sz="1600" dirty="0" smtClean="0"/>
              <a:t>is not </a:t>
            </a:r>
            <a:r>
              <a:rPr lang="en-US" sz="1600" dirty="0" err="1" smtClean="0"/>
              <a:t>occuring</a:t>
            </a:r>
            <a:r>
              <a:rPr lang="en-US" sz="1600" dirty="0" smtClean="0"/>
              <a:t>.</a:t>
            </a:r>
          </a:p>
          <a:p>
            <a:endParaRPr lang="en-US" sz="800" dirty="0" smtClean="0"/>
          </a:p>
          <a:p>
            <a:r>
              <a:rPr lang="en-US" sz="1600" dirty="0" smtClean="0"/>
              <a:t>Established </a:t>
            </a:r>
            <a:r>
              <a:rPr lang="en-US" sz="1600" dirty="0"/>
              <a:t>a system to track the assignment and subsequent acknowledgement of Force Preservation information, and provide a means for Headquarters U.S. Marine Corps to measure the success of the </a:t>
            </a:r>
            <a:r>
              <a:rPr lang="en-US" sz="1600" dirty="0" smtClean="0"/>
              <a:t>program.</a:t>
            </a:r>
          </a:p>
          <a:p>
            <a:pPr lvl="1"/>
            <a:endParaRPr lang="en-US" sz="800" dirty="0"/>
          </a:p>
          <a:p>
            <a:pPr lvl="1"/>
            <a:r>
              <a:rPr lang="en-US" sz="1400" dirty="0" smtClean="0"/>
              <a:t>Created a new MCTFS Remark (RAC-INFO-194-RMK).</a:t>
            </a:r>
          </a:p>
          <a:p>
            <a:endParaRPr lang="en-US" sz="800" dirty="0"/>
          </a:p>
          <a:p>
            <a:pPr lvl="1"/>
            <a:r>
              <a:rPr lang="en-US" sz="1400" dirty="0" smtClean="0"/>
              <a:t>Created TTC 810 (Force Preservation Risk Assessment Information).</a:t>
            </a:r>
          </a:p>
          <a:p>
            <a:pPr lvl="1"/>
            <a:endParaRPr lang="en-US" sz="800" dirty="0" smtClean="0"/>
          </a:p>
          <a:p>
            <a:pPr lvl="2"/>
            <a:r>
              <a:rPr lang="en-US" sz="1000" b="1" dirty="0" smtClean="0">
                <a:solidFill>
                  <a:srgbClr val="FF0000"/>
                </a:solidFill>
              </a:rPr>
              <a:t>BOTH ASSIGNMENT AND ACKNOWLEDGEMENT REPORTABLE VIA MARINE ON-LINE (MOL) ONLY.</a:t>
            </a:r>
          </a:p>
          <a:p>
            <a:pPr lvl="2"/>
            <a:r>
              <a:rPr lang="en-US" sz="1000" dirty="0"/>
              <a:t>Does NOT have DEL/ERR or DEL/ADD capability.</a:t>
            </a:r>
          </a:p>
          <a:p>
            <a:pPr lvl="2"/>
            <a:r>
              <a:rPr lang="en-US" sz="1000" dirty="0"/>
              <a:t>TTC 029/000 (Delete Remark by Sequence Number) will be used to delete completely erroneous remark sequences from the </a:t>
            </a:r>
            <a:r>
              <a:rPr lang="en-US" sz="1000" dirty="0" smtClean="0"/>
              <a:t>194-RMK</a:t>
            </a:r>
          </a:p>
          <a:p>
            <a:pPr lvl="2"/>
            <a:endParaRPr lang="en-US" sz="800" dirty="0" smtClean="0"/>
          </a:p>
          <a:p>
            <a:endParaRPr lang="en-US" sz="1600" dirty="0" smtClean="0"/>
          </a:p>
        </p:txBody>
      </p:sp>
      <p:sp>
        <p:nvSpPr>
          <p:cNvPr id="5" name="Slide Number Placeholder 2"/>
          <p:cNvSpPr txBox="1">
            <a:spLocks/>
          </p:cNvSpPr>
          <p:nvPr/>
        </p:nvSpPr>
        <p:spPr>
          <a:xfrm>
            <a:off x="7226784" y="6324600"/>
            <a:ext cx="1905000" cy="457200"/>
          </a:xfrm>
          <a:prstGeom prst="rect">
            <a:avLst/>
          </a:prstGeom>
        </p:spPr>
        <p:txBody>
          <a:bodyPr/>
          <a:lstStyle>
            <a:defPPr>
              <a:defRPr lang="en-US"/>
            </a:defPPr>
            <a:lvl1pPr algn="l" rtl="0" fontAlgn="base">
              <a:spcBef>
                <a:spcPct val="0"/>
              </a:spcBef>
              <a:spcAft>
                <a:spcPct val="0"/>
              </a:spcAft>
              <a:defRPr sz="1400" b="1" kern="1200">
                <a:solidFill>
                  <a:schemeClr val="tx1"/>
                </a:solidFill>
                <a:latin typeface="Arial" pitchFamily="34" charset="0"/>
                <a:ea typeface="+mn-ea"/>
                <a:cs typeface="+mn-cs"/>
              </a:defRPr>
            </a:lvl1pPr>
            <a:lvl2pPr marL="457200" algn="l" rtl="0" fontAlgn="base">
              <a:spcBef>
                <a:spcPct val="0"/>
              </a:spcBef>
              <a:spcAft>
                <a:spcPct val="0"/>
              </a:spcAft>
              <a:defRPr sz="1400" b="1" kern="1200">
                <a:solidFill>
                  <a:schemeClr val="tx1"/>
                </a:solidFill>
                <a:latin typeface="Arial" pitchFamily="34" charset="0"/>
                <a:ea typeface="+mn-ea"/>
                <a:cs typeface="+mn-cs"/>
              </a:defRPr>
            </a:lvl2pPr>
            <a:lvl3pPr marL="914400" algn="l" rtl="0" fontAlgn="base">
              <a:spcBef>
                <a:spcPct val="0"/>
              </a:spcBef>
              <a:spcAft>
                <a:spcPct val="0"/>
              </a:spcAft>
              <a:defRPr sz="1400" b="1" kern="1200">
                <a:solidFill>
                  <a:schemeClr val="tx1"/>
                </a:solidFill>
                <a:latin typeface="Arial" pitchFamily="34" charset="0"/>
                <a:ea typeface="+mn-ea"/>
                <a:cs typeface="+mn-cs"/>
              </a:defRPr>
            </a:lvl3pPr>
            <a:lvl4pPr marL="1371600" algn="l" rtl="0" fontAlgn="base">
              <a:spcBef>
                <a:spcPct val="0"/>
              </a:spcBef>
              <a:spcAft>
                <a:spcPct val="0"/>
              </a:spcAft>
              <a:defRPr sz="1400" b="1" kern="1200">
                <a:solidFill>
                  <a:schemeClr val="tx1"/>
                </a:solidFill>
                <a:latin typeface="Arial" pitchFamily="34" charset="0"/>
                <a:ea typeface="+mn-ea"/>
                <a:cs typeface="+mn-cs"/>
              </a:defRPr>
            </a:lvl4pPr>
            <a:lvl5pPr marL="1828800" algn="l" rtl="0" fontAlgn="base">
              <a:spcBef>
                <a:spcPct val="0"/>
              </a:spcBef>
              <a:spcAft>
                <a:spcPct val="0"/>
              </a:spcAft>
              <a:defRPr sz="1400" b="1" kern="1200">
                <a:solidFill>
                  <a:schemeClr val="tx1"/>
                </a:solidFill>
                <a:latin typeface="Arial" pitchFamily="34" charset="0"/>
                <a:ea typeface="+mn-ea"/>
                <a:cs typeface="+mn-cs"/>
              </a:defRPr>
            </a:lvl5pPr>
            <a:lvl6pPr marL="2286000" algn="l" defTabSz="914400" rtl="0" eaLnBrk="1" latinLnBrk="0" hangingPunct="1">
              <a:defRPr sz="1400" b="1" kern="1200">
                <a:solidFill>
                  <a:schemeClr val="tx1"/>
                </a:solidFill>
                <a:latin typeface="Arial" pitchFamily="34" charset="0"/>
                <a:ea typeface="+mn-ea"/>
                <a:cs typeface="+mn-cs"/>
              </a:defRPr>
            </a:lvl6pPr>
            <a:lvl7pPr marL="2743200" algn="l" defTabSz="914400" rtl="0" eaLnBrk="1" latinLnBrk="0" hangingPunct="1">
              <a:defRPr sz="1400" b="1" kern="1200">
                <a:solidFill>
                  <a:schemeClr val="tx1"/>
                </a:solidFill>
                <a:latin typeface="Arial" pitchFamily="34" charset="0"/>
                <a:ea typeface="+mn-ea"/>
                <a:cs typeface="+mn-cs"/>
              </a:defRPr>
            </a:lvl7pPr>
            <a:lvl8pPr marL="3200400" algn="l" defTabSz="914400" rtl="0" eaLnBrk="1" latinLnBrk="0" hangingPunct="1">
              <a:defRPr sz="1400" b="1" kern="1200">
                <a:solidFill>
                  <a:schemeClr val="tx1"/>
                </a:solidFill>
                <a:latin typeface="Arial" pitchFamily="34" charset="0"/>
                <a:ea typeface="+mn-ea"/>
                <a:cs typeface="+mn-cs"/>
              </a:defRPr>
            </a:lvl8pPr>
            <a:lvl9pPr marL="3657600" algn="l" defTabSz="914400" rtl="0" eaLnBrk="1" latinLnBrk="0" hangingPunct="1">
              <a:defRPr sz="1400" b="1" kern="1200">
                <a:solidFill>
                  <a:schemeClr val="tx1"/>
                </a:solidFill>
                <a:latin typeface="Arial" pitchFamily="34" charset="0"/>
                <a:ea typeface="+mn-ea"/>
                <a:cs typeface="+mn-cs"/>
              </a:defRPr>
            </a:lvl9pPr>
          </a:lstStyle>
          <a:p>
            <a:pPr>
              <a:defRPr/>
            </a:pPr>
            <a:endParaRPr lang="en-US" dirty="0" smtClean="0">
              <a:solidFill>
                <a:srgbClr val="000000"/>
              </a:solidFill>
            </a:endParaRPr>
          </a:p>
          <a:p>
            <a:pPr>
              <a:defRPr/>
            </a:pPr>
            <a:r>
              <a:rPr lang="en-US" dirty="0" smtClean="0">
                <a:solidFill>
                  <a:srgbClr val="000000"/>
                </a:solidFill>
              </a:rPr>
              <a:t>                     </a:t>
            </a:r>
            <a:r>
              <a:rPr lang="en-US" b="0" dirty="0" smtClean="0">
                <a:solidFill>
                  <a:srgbClr val="000000"/>
                </a:solidFill>
              </a:rPr>
              <a:t>Slide </a:t>
            </a:r>
            <a:fld id="{FE953A41-3F86-42F9-8EC5-7D21E65B39CE}" type="slidenum">
              <a:rPr lang="en-US" b="0" smtClean="0">
                <a:solidFill>
                  <a:srgbClr val="000000"/>
                </a:solidFill>
              </a:rPr>
              <a:pPr>
                <a:defRPr/>
              </a:pPr>
              <a:t>1</a:t>
            </a:fld>
            <a:endParaRPr lang="en-US" b="0" dirty="0">
              <a:solidFill>
                <a:srgbClr val="000000"/>
              </a:solidFill>
            </a:endParaRPr>
          </a:p>
        </p:txBody>
      </p:sp>
    </p:spTree>
    <p:extLst>
      <p:ext uri="{BB962C8B-B14F-4D97-AF65-F5344CB8AC3E}">
        <p14:creationId xmlns:p14="http://schemas.microsoft.com/office/powerpoint/2010/main" val="2795104404"/>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a:xfrm>
            <a:off x="990600" y="304800"/>
            <a:ext cx="7848600" cy="533400"/>
          </a:xfrm>
        </p:spPr>
        <p:txBody>
          <a:bodyPr/>
          <a:lstStyle/>
          <a:p>
            <a:pPr>
              <a:defRPr/>
            </a:pPr>
            <a:r>
              <a:rPr lang="en-US" sz="2000" dirty="0" smtClean="0"/>
              <a:t>Force Preservation Council (FPC) </a:t>
            </a:r>
            <a:br>
              <a:rPr lang="en-US" sz="2000" dirty="0" smtClean="0"/>
            </a:br>
            <a:r>
              <a:rPr lang="en-US" sz="2000" dirty="0" smtClean="0"/>
              <a:t>Risk Assessment Information Hand-Off Reporting  (cont’d)</a:t>
            </a:r>
            <a:endParaRPr lang="en-US" sz="2000" dirty="0" smtClean="0">
              <a:latin typeface="Century Schoolbook"/>
            </a:endParaRPr>
          </a:p>
        </p:txBody>
      </p:sp>
      <p:sp>
        <p:nvSpPr>
          <p:cNvPr id="10243" name="Content Placeholder 3"/>
          <p:cNvSpPr>
            <a:spLocks noGrp="1"/>
          </p:cNvSpPr>
          <p:nvPr>
            <p:ph idx="1"/>
          </p:nvPr>
        </p:nvSpPr>
        <p:spPr>
          <a:xfrm>
            <a:off x="304800" y="1163638"/>
            <a:ext cx="8534400" cy="5237162"/>
          </a:xfrm>
        </p:spPr>
        <p:txBody>
          <a:bodyPr/>
          <a:lstStyle/>
          <a:p>
            <a:endParaRPr lang="en-US" sz="800" dirty="0" smtClean="0"/>
          </a:p>
          <a:p>
            <a:r>
              <a:rPr lang="en-US" sz="1600" dirty="0" smtClean="0"/>
              <a:t>The </a:t>
            </a:r>
            <a:r>
              <a:rPr lang="en-US" sz="1600" dirty="0"/>
              <a:t>assignment information must be reported by the command currently responsible for the member, prior to a member’s departure from the command (e.g. Transfer, To TAD, To FAP etc</a:t>
            </a:r>
            <a:r>
              <a:rPr lang="en-US" sz="1600" dirty="0" smtClean="0"/>
              <a:t>.).</a:t>
            </a:r>
          </a:p>
          <a:p>
            <a:endParaRPr lang="en-US" sz="800" dirty="0"/>
          </a:p>
          <a:p>
            <a:pPr lvl="1"/>
            <a:r>
              <a:rPr lang="en-US" sz="1400" dirty="0" smtClean="0"/>
              <a:t>TTC 810/000 (Assign RAC Info):</a:t>
            </a:r>
          </a:p>
          <a:p>
            <a:pPr lvl="1"/>
            <a:endParaRPr lang="en-US" sz="800" dirty="0" smtClean="0"/>
          </a:p>
          <a:p>
            <a:pPr lvl="2"/>
            <a:r>
              <a:rPr lang="en-US" sz="1000" u="sng" dirty="0" smtClean="0"/>
              <a:t>(1)</a:t>
            </a:r>
            <a:r>
              <a:rPr lang="en-US" sz="1000" dirty="0" smtClean="0"/>
              <a:t> </a:t>
            </a:r>
            <a:r>
              <a:rPr lang="en-US" sz="1000" b="1" dirty="0" smtClean="0"/>
              <a:t>ASSIGN</a:t>
            </a:r>
            <a:r>
              <a:rPr lang="en-US" sz="1000" dirty="0" smtClean="0"/>
              <a:t> RAC </a:t>
            </a:r>
            <a:r>
              <a:rPr lang="en-US" sz="1000" u="sng" dirty="0" smtClean="0"/>
              <a:t>(2)</a:t>
            </a:r>
            <a:r>
              <a:rPr lang="en-US" sz="1000" dirty="0" smtClean="0"/>
              <a:t> FPC DATE </a:t>
            </a:r>
            <a:r>
              <a:rPr lang="en-US" sz="1000" u="sng" dirty="0" smtClean="0"/>
              <a:t>(3)</a:t>
            </a:r>
            <a:r>
              <a:rPr lang="en-US" sz="1000" dirty="0" smtClean="0"/>
              <a:t> RUC </a:t>
            </a:r>
            <a:r>
              <a:rPr lang="en-US" sz="1000" u="sng" dirty="0" smtClean="0"/>
              <a:t>(4)</a:t>
            </a:r>
            <a:r>
              <a:rPr lang="en-US" sz="1000" dirty="0" smtClean="0"/>
              <a:t> POC </a:t>
            </a:r>
            <a:r>
              <a:rPr lang="en-US" sz="1000" u="sng" dirty="0" smtClean="0"/>
              <a:t>(5)</a:t>
            </a:r>
            <a:r>
              <a:rPr lang="en-US" sz="1000" dirty="0" smtClean="0"/>
              <a:t> POC PHONE </a:t>
            </a:r>
            <a:r>
              <a:rPr lang="en-US" sz="1000" u="sng" dirty="0" smtClean="0"/>
              <a:t>(6)</a:t>
            </a:r>
            <a:r>
              <a:rPr lang="en-US" sz="1000" dirty="0" smtClean="0"/>
              <a:t> |</a:t>
            </a:r>
            <a:endParaRPr lang="en-US" sz="1000" dirty="0"/>
          </a:p>
          <a:p>
            <a:pPr marL="914400" lvl="2" indent="0">
              <a:buNone/>
            </a:pPr>
            <a:endParaRPr lang="en-US" sz="1000" dirty="0"/>
          </a:p>
          <a:p>
            <a:pPr lvl="2">
              <a:buAutoNum type="arabicParenBoth"/>
            </a:pPr>
            <a:r>
              <a:rPr lang="en-US" sz="1000" dirty="0" smtClean="0"/>
              <a:t>ACTION DATE			(YYYYMMDD)</a:t>
            </a:r>
          </a:p>
          <a:p>
            <a:pPr lvl="2">
              <a:buAutoNum type="arabicParenBoth"/>
            </a:pPr>
            <a:r>
              <a:rPr lang="en-US" sz="1000" dirty="0" smtClean="0"/>
              <a:t>ASSIGNED RISK ASSESSMENT CODE		(1 Byte; </a:t>
            </a:r>
            <a:r>
              <a:rPr lang="en-US" sz="1000" b="1" dirty="0" smtClean="0">
                <a:solidFill>
                  <a:srgbClr val="FF0000"/>
                </a:solidFill>
              </a:rPr>
              <a:t>only ‘0’ will be reported until further notice</a:t>
            </a:r>
            <a:r>
              <a:rPr lang="en-US" sz="1000" dirty="0" smtClean="0"/>
              <a:t>)  </a:t>
            </a:r>
          </a:p>
          <a:p>
            <a:pPr lvl="2">
              <a:buAutoNum type="arabicParenBoth"/>
            </a:pPr>
            <a:r>
              <a:rPr lang="en-US" sz="1000" dirty="0" smtClean="0"/>
              <a:t>FORCE PRESERVATION COUNCIL (FPC) DATE	(YYYYMMDD)</a:t>
            </a:r>
          </a:p>
          <a:p>
            <a:pPr lvl="2">
              <a:buAutoNum type="arabicParenBoth"/>
            </a:pPr>
            <a:r>
              <a:rPr lang="en-US" sz="1000" dirty="0" smtClean="0"/>
              <a:t>ASSIGNING UNIT’S RUC			(5-Byte; Table 01; </a:t>
            </a:r>
            <a:r>
              <a:rPr lang="en-US" sz="1000" b="1" dirty="0" smtClean="0">
                <a:solidFill>
                  <a:srgbClr val="FF0000"/>
                </a:solidFill>
              </a:rPr>
              <a:t>auto-populated by MOL</a:t>
            </a:r>
            <a:r>
              <a:rPr lang="en-US" sz="1000" dirty="0" smtClean="0"/>
              <a:t>)</a:t>
            </a:r>
          </a:p>
          <a:p>
            <a:pPr lvl="2">
              <a:buAutoNum type="arabicParenBoth"/>
            </a:pPr>
            <a:r>
              <a:rPr lang="en-US" sz="1000" dirty="0" smtClean="0"/>
              <a:t>POINT OF CONTACT (POC)		(40-Byte; Freeform, cannot be blank)</a:t>
            </a:r>
          </a:p>
          <a:p>
            <a:pPr lvl="2">
              <a:buAutoNum type="arabicParenBoth"/>
            </a:pPr>
            <a:r>
              <a:rPr lang="en-US" sz="1000" dirty="0" smtClean="0"/>
              <a:t>POC PHONE NUMBER			(15-Byte; Freeform, cannot be blank)</a:t>
            </a:r>
          </a:p>
          <a:p>
            <a:pPr lvl="2">
              <a:buAutoNum type="arabicParenBoth"/>
            </a:pPr>
            <a:endParaRPr lang="en-US" sz="800" dirty="0"/>
          </a:p>
          <a:p>
            <a:pPr lvl="2"/>
            <a:r>
              <a:rPr lang="en-US" sz="1400" dirty="0" smtClean="0"/>
              <a:t>Once assignment info is posted to the 194-RMK, </a:t>
            </a:r>
            <a:r>
              <a:rPr lang="en-US" sz="1400" dirty="0"/>
              <a:t>only the assigning command may make changes to the </a:t>
            </a:r>
            <a:r>
              <a:rPr lang="en-US" sz="1400" dirty="0" smtClean="0"/>
              <a:t>assignment information and </a:t>
            </a:r>
            <a:r>
              <a:rPr lang="en-US" sz="1400" dirty="0"/>
              <a:t>must do so prior to an acknowledgement</a:t>
            </a:r>
            <a:r>
              <a:rPr lang="en-US" sz="1400" dirty="0" smtClean="0"/>
              <a:t>.</a:t>
            </a:r>
          </a:p>
          <a:p>
            <a:pPr lvl="2"/>
            <a:endParaRPr lang="en-US" sz="800" dirty="0" smtClean="0"/>
          </a:p>
          <a:p>
            <a:pPr lvl="2"/>
            <a:r>
              <a:rPr lang="en-US" sz="1400" dirty="0"/>
              <a:t>The assigning command may only make changes to the </a:t>
            </a:r>
            <a:r>
              <a:rPr lang="en-US" sz="1400" dirty="0" smtClean="0"/>
              <a:t>assigning unit POC </a:t>
            </a:r>
            <a:r>
              <a:rPr lang="en-US" sz="1400" dirty="0"/>
              <a:t>information, and may do so by </a:t>
            </a:r>
            <a:r>
              <a:rPr lang="en-US" sz="1400" dirty="0" smtClean="0"/>
              <a:t>re-reporting </a:t>
            </a:r>
            <a:r>
              <a:rPr lang="en-US" sz="1400" dirty="0"/>
              <a:t>sequence 000 with the new information and same FPC </a:t>
            </a:r>
            <a:r>
              <a:rPr lang="en-US" sz="1400" dirty="0" smtClean="0"/>
              <a:t>date reflected in the 194-RMK.</a:t>
            </a:r>
          </a:p>
          <a:p>
            <a:pPr lvl="2"/>
            <a:endParaRPr lang="en-US" sz="800" dirty="0" smtClean="0"/>
          </a:p>
          <a:p>
            <a:pPr lvl="2"/>
            <a:r>
              <a:rPr lang="en-US" sz="1400" dirty="0"/>
              <a:t>An assigning command cannot acknowledge </a:t>
            </a:r>
            <a:r>
              <a:rPr lang="en-US" sz="1400" dirty="0" smtClean="0"/>
              <a:t>assignment information they </a:t>
            </a:r>
            <a:r>
              <a:rPr lang="en-US" sz="1400" dirty="0"/>
              <a:t>have </a:t>
            </a:r>
            <a:r>
              <a:rPr lang="en-US" sz="1400" dirty="0" smtClean="0"/>
              <a:t>reported.</a:t>
            </a:r>
          </a:p>
        </p:txBody>
      </p:sp>
      <p:sp>
        <p:nvSpPr>
          <p:cNvPr id="5" name="Slide Number Placeholder 2"/>
          <p:cNvSpPr txBox="1">
            <a:spLocks/>
          </p:cNvSpPr>
          <p:nvPr/>
        </p:nvSpPr>
        <p:spPr>
          <a:xfrm>
            <a:off x="7226784" y="6324600"/>
            <a:ext cx="1905000" cy="457200"/>
          </a:xfrm>
          <a:prstGeom prst="rect">
            <a:avLst/>
          </a:prstGeom>
        </p:spPr>
        <p:txBody>
          <a:bodyPr/>
          <a:lstStyle>
            <a:defPPr>
              <a:defRPr lang="en-US"/>
            </a:defPPr>
            <a:lvl1pPr algn="l" rtl="0" fontAlgn="base">
              <a:spcBef>
                <a:spcPct val="0"/>
              </a:spcBef>
              <a:spcAft>
                <a:spcPct val="0"/>
              </a:spcAft>
              <a:defRPr sz="1400" b="1" kern="1200">
                <a:solidFill>
                  <a:schemeClr val="tx1"/>
                </a:solidFill>
                <a:latin typeface="Arial" pitchFamily="34" charset="0"/>
                <a:ea typeface="+mn-ea"/>
                <a:cs typeface="+mn-cs"/>
              </a:defRPr>
            </a:lvl1pPr>
            <a:lvl2pPr marL="457200" algn="l" rtl="0" fontAlgn="base">
              <a:spcBef>
                <a:spcPct val="0"/>
              </a:spcBef>
              <a:spcAft>
                <a:spcPct val="0"/>
              </a:spcAft>
              <a:defRPr sz="1400" b="1" kern="1200">
                <a:solidFill>
                  <a:schemeClr val="tx1"/>
                </a:solidFill>
                <a:latin typeface="Arial" pitchFamily="34" charset="0"/>
                <a:ea typeface="+mn-ea"/>
                <a:cs typeface="+mn-cs"/>
              </a:defRPr>
            </a:lvl2pPr>
            <a:lvl3pPr marL="914400" algn="l" rtl="0" fontAlgn="base">
              <a:spcBef>
                <a:spcPct val="0"/>
              </a:spcBef>
              <a:spcAft>
                <a:spcPct val="0"/>
              </a:spcAft>
              <a:defRPr sz="1400" b="1" kern="1200">
                <a:solidFill>
                  <a:schemeClr val="tx1"/>
                </a:solidFill>
                <a:latin typeface="Arial" pitchFamily="34" charset="0"/>
                <a:ea typeface="+mn-ea"/>
                <a:cs typeface="+mn-cs"/>
              </a:defRPr>
            </a:lvl3pPr>
            <a:lvl4pPr marL="1371600" algn="l" rtl="0" fontAlgn="base">
              <a:spcBef>
                <a:spcPct val="0"/>
              </a:spcBef>
              <a:spcAft>
                <a:spcPct val="0"/>
              </a:spcAft>
              <a:defRPr sz="1400" b="1" kern="1200">
                <a:solidFill>
                  <a:schemeClr val="tx1"/>
                </a:solidFill>
                <a:latin typeface="Arial" pitchFamily="34" charset="0"/>
                <a:ea typeface="+mn-ea"/>
                <a:cs typeface="+mn-cs"/>
              </a:defRPr>
            </a:lvl4pPr>
            <a:lvl5pPr marL="1828800" algn="l" rtl="0" fontAlgn="base">
              <a:spcBef>
                <a:spcPct val="0"/>
              </a:spcBef>
              <a:spcAft>
                <a:spcPct val="0"/>
              </a:spcAft>
              <a:defRPr sz="1400" b="1" kern="1200">
                <a:solidFill>
                  <a:schemeClr val="tx1"/>
                </a:solidFill>
                <a:latin typeface="Arial" pitchFamily="34" charset="0"/>
                <a:ea typeface="+mn-ea"/>
                <a:cs typeface="+mn-cs"/>
              </a:defRPr>
            </a:lvl5pPr>
            <a:lvl6pPr marL="2286000" algn="l" defTabSz="914400" rtl="0" eaLnBrk="1" latinLnBrk="0" hangingPunct="1">
              <a:defRPr sz="1400" b="1" kern="1200">
                <a:solidFill>
                  <a:schemeClr val="tx1"/>
                </a:solidFill>
                <a:latin typeface="Arial" pitchFamily="34" charset="0"/>
                <a:ea typeface="+mn-ea"/>
                <a:cs typeface="+mn-cs"/>
              </a:defRPr>
            </a:lvl6pPr>
            <a:lvl7pPr marL="2743200" algn="l" defTabSz="914400" rtl="0" eaLnBrk="1" latinLnBrk="0" hangingPunct="1">
              <a:defRPr sz="1400" b="1" kern="1200">
                <a:solidFill>
                  <a:schemeClr val="tx1"/>
                </a:solidFill>
                <a:latin typeface="Arial" pitchFamily="34" charset="0"/>
                <a:ea typeface="+mn-ea"/>
                <a:cs typeface="+mn-cs"/>
              </a:defRPr>
            </a:lvl7pPr>
            <a:lvl8pPr marL="3200400" algn="l" defTabSz="914400" rtl="0" eaLnBrk="1" latinLnBrk="0" hangingPunct="1">
              <a:defRPr sz="1400" b="1" kern="1200">
                <a:solidFill>
                  <a:schemeClr val="tx1"/>
                </a:solidFill>
                <a:latin typeface="Arial" pitchFamily="34" charset="0"/>
                <a:ea typeface="+mn-ea"/>
                <a:cs typeface="+mn-cs"/>
              </a:defRPr>
            </a:lvl8pPr>
            <a:lvl9pPr marL="3657600" algn="l" defTabSz="914400" rtl="0" eaLnBrk="1" latinLnBrk="0" hangingPunct="1">
              <a:defRPr sz="1400" b="1" kern="1200">
                <a:solidFill>
                  <a:schemeClr val="tx1"/>
                </a:solidFill>
                <a:latin typeface="Arial" pitchFamily="34" charset="0"/>
                <a:ea typeface="+mn-ea"/>
                <a:cs typeface="+mn-cs"/>
              </a:defRPr>
            </a:lvl9pPr>
          </a:lstStyle>
          <a:p>
            <a:pPr>
              <a:defRPr/>
            </a:pPr>
            <a:endParaRPr lang="en-US" dirty="0" smtClean="0">
              <a:solidFill>
                <a:srgbClr val="000000"/>
              </a:solidFill>
            </a:endParaRPr>
          </a:p>
          <a:p>
            <a:pPr>
              <a:defRPr/>
            </a:pPr>
            <a:r>
              <a:rPr lang="en-US" dirty="0" smtClean="0">
                <a:solidFill>
                  <a:srgbClr val="000000"/>
                </a:solidFill>
              </a:rPr>
              <a:t>                     </a:t>
            </a:r>
            <a:r>
              <a:rPr lang="en-US" b="0" dirty="0" smtClean="0">
                <a:solidFill>
                  <a:srgbClr val="000000"/>
                </a:solidFill>
              </a:rPr>
              <a:t>Slide </a:t>
            </a:r>
            <a:fld id="{FE953A41-3F86-42F9-8EC5-7D21E65B39CE}" type="slidenum">
              <a:rPr lang="en-US" b="0" smtClean="0">
                <a:solidFill>
                  <a:srgbClr val="000000"/>
                </a:solidFill>
              </a:rPr>
              <a:pPr>
                <a:defRPr/>
              </a:pPr>
              <a:t>2</a:t>
            </a:fld>
            <a:endParaRPr lang="en-US" b="0" dirty="0">
              <a:solidFill>
                <a:srgbClr val="000000"/>
              </a:solidFill>
            </a:endParaRPr>
          </a:p>
        </p:txBody>
      </p:sp>
    </p:spTree>
    <p:extLst>
      <p:ext uri="{BB962C8B-B14F-4D97-AF65-F5344CB8AC3E}">
        <p14:creationId xmlns:p14="http://schemas.microsoft.com/office/powerpoint/2010/main" val="1018999288"/>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0930" name="Rectangle 2"/>
          <p:cNvSpPr>
            <a:spLocks noGrp="1" noChangeArrowheads="1"/>
          </p:cNvSpPr>
          <p:nvPr>
            <p:ph type="title"/>
          </p:nvPr>
        </p:nvSpPr>
        <p:spPr>
          <a:xfrm>
            <a:off x="990600" y="304800"/>
            <a:ext cx="7848600" cy="533400"/>
          </a:xfrm>
        </p:spPr>
        <p:txBody>
          <a:bodyPr/>
          <a:lstStyle/>
          <a:p>
            <a:pPr>
              <a:defRPr/>
            </a:pPr>
            <a:r>
              <a:rPr lang="en-US" sz="2000" dirty="0" smtClean="0"/>
              <a:t>Force Preservation Council (FPC) </a:t>
            </a:r>
            <a:br>
              <a:rPr lang="en-US" sz="2000" dirty="0" smtClean="0"/>
            </a:br>
            <a:r>
              <a:rPr lang="en-US" sz="2000" dirty="0" smtClean="0"/>
              <a:t>Risk Assessment Information Hand-Off Reporting  (cont’d)</a:t>
            </a:r>
            <a:endParaRPr lang="en-US" sz="2000" dirty="0" smtClean="0">
              <a:latin typeface="Century Schoolbook"/>
            </a:endParaRPr>
          </a:p>
        </p:txBody>
      </p:sp>
      <p:sp>
        <p:nvSpPr>
          <p:cNvPr id="10243" name="Content Placeholder 3"/>
          <p:cNvSpPr>
            <a:spLocks noGrp="1"/>
          </p:cNvSpPr>
          <p:nvPr>
            <p:ph idx="1"/>
          </p:nvPr>
        </p:nvSpPr>
        <p:spPr>
          <a:xfrm>
            <a:off x="304800" y="1163638"/>
            <a:ext cx="8534400" cy="5237162"/>
          </a:xfrm>
        </p:spPr>
        <p:txBody>
          <a:bodyPr/>
          <a:lstStyle/>
          <a:p>
            <a:endParaRPr lang="en-US" sz="800" dirty="0" smtClean="0"/>
          </a:p>
          <a:p>
            <a:r>
              <a:rPr lang="en-US" sz="1600" dirty="0" smtClean="0"/>
              <a:t>The </a:t>
            </a:r>
            <a:r>
              <a:rPr lang="en-US" sz="1600" dirty="0"/>
              <a:t>gaining command is responsible for reporting an acknowledgement of the assigned RAC </a:t>
            </a:r>
            <a:r>
              <a:rPr lang="en-US" sz="1600" dirty="0" smtClean="0"/>
              <a:t>information upon </a:t>
            </a:r>
            <a:r>
              <a:rPr lang="en-US" sz="1600" dirty="0"/>
              <a:t>the member’s </a:t>
            </a:r>
            <a:r>
              <a:rPr lang="en-US" sz="1600" dirty="0" smtClean="0"/>
              <a:t>arrival.</a:t>
            </a:r>
          </a:p>
          <a:p>
            <a:endParaRPr lang="en-US" sz="800" dirty="0" smtClean="0"/>
          </a:p>
          <a:p>
            <a:pPr lvl="1"/>
            <a:r>
              <a:rPr lang="en-US" sz="1400" dirty="0" smtClean="0"/>
              <a:t>TTC 810/001 (Acknowledge RAC Info):</a:t>
            </a:r>
          </a:p>
          <a:p>
            <a:pPr lvl="1"/>
            <a:endParaRPr lang="en-US" sz="800" dirty="0" smtClean="0"/>
          </a:p>
          <a:p>
            <a:pPr lvl="2"/>
            <a:r>
              <a:rPr lang="en-US" sz="1000" u="sng" dirty="0" smtClean="0"/>
              <a:t>(1)</a:t>
            </a:r>
            <a:r>
              <a:rPr lang="en-US" sz="1000" dirty="0" smtClean="0"/>
              <a:t> </a:t>
            </a:r>
            <a:r>
              <a:rPr lang="en-US" sz="1000" b="1" dirty="0" smtClean="0"/>
              <a:t>ACKNOWLEDGE</a:t>
            </a:r>
            <a:r>
              <a:rPr lang="en-US" sz="1000" dirty="0" smtClean="0"/>
              <a:t> DATE </a:t>
            </a:r>
            <a:r>
              <a:rPr lang="en-US" sz="1000" u="sng" dirty="0" smtClean="0"/>
              <a:t>(2)</a:t>
            </a:r>
            <a:r>
              <a:rPr lang="en-US" sz="1000" dirty="0" smtClean="0"/>
              <a:t> RAC </a:t>
            </a:r>
            <a:r>
              <a:rPr lang="en-US" sz="1000" u="sng" dirty="0" smtClean="0"/>
              <a:t>(3)</a:t>
            </a:r>
            <a:r>
              <a:rPr lang="en-US" sz="1000" dirty="0" smtClean="0"/>
              <a:t> FPC DATE </a:t>
            </a:r>
            <a:r>
              <a:rPr lang="en-US" sz="1000" u="sng" dirty="0" smtClean="0"/>
              <a:t>(4)</a:t>
            </a:r>
            <a:r>
              <a:rPr lang="en-US" sz="1000" dirty="0" smtClean="0"/>
              <a:t> RUC </a:t>
            </a:r>
            <a:r>
              <a:rPr lang="en-US" sz="1000" u="sng" dirty="0" smtClean="0"/>
              <a:t>(5)</a:t>
            </a:r>
            <a:r>
              <a:rPr lang="en-US" sz="1000" dirty="0" smtClean="0"/>
              <a:t> POC </a:t>
            </a:r>
            <a:r>
              <a:rPr lang="en-US" sz="1000" u="sng" dirty="0" smtClean="0"/>
              <a:t>(6)</a:t>
            </a:r>
            <a:r>
              <a:rPr lang="en-US" sz="1000" dirty="0" smtClean="0"/>
              <a:t> POC PHONE </a:t>
            </a:r>
            <a:r>
              <a:rPr lang="en-US" sz="1000" u="sng" dirty="0" smtClean="0"/>
              <a:t>(7)</a:t>
            </a:r>
            <a:r>
              <a:rPr lang="en-US" sz="1000" dirty="0" smtClean="0"/>
              <a:t> |</a:t>
            </a:r>
            <a:endParaRPr lang="en-US" sz="1000" dirty="0"/>
          </a:p>
          <a:p>
            <a:pPr marL="914400" lvl="2" indent="0">
              <a:buNone/>
            </a:pPr>
            <a:endParaRPr lang="en-US" sz="1000" dirty="0"/>
          </a:p>
          <a:p>
            <a:pPr lvl="2">
              <a:buAutoNum type="arabicParenBoth"/>
            </a:pPr>
            <a:r>
              <a:rPr lang="en-US" sz="1000" dirty="0" smtClean="0"/>
              <a:t>ACTION DATE			(YYYYMMDD)</a:t>
            </a:r>
          </a:p>
          <a:p>
            <a:pPr lvl="2">
              <a:buAutoNum type="arabicParenBoth"/>
            </a:pPr>
            <a:r>
              <a:rPr lang="en-US" sz="1000" dirty="0" smtClean="0"/>
              <a:t>ACKNOWLEDGEMENT DATE		(YYYYMMDD)</a:t>
            </a:r>
          </a:p>
          <a:p>
            <a:pPr lvl="2">
              <a:buAutoNum type="arabicParenBoth"/>
            </a:pPr>
            <a:r>
              <a:rPr lang="en-US" sz="1000" dirty="0" smtClean="0"/>
              <a:t>ASSIGNED RISK ASSESSMENT CODE		(1 Byte; </a:t>
            </a:r>
            <a:r>
              <a:rPr lang="en-US" sz="1000" b="1" dirty="0" smtClean="0">
                <a:solidFill>
                  <a:srgbClr val="FF0000"/>
                </a:solidFill>
              </a:rPr>
              <a:t>only ‘0’ will be reported until further notice</a:t>
            </a:r>
            <a:r>
              <a:rPr lang="en-US" sz="1000" dirty="0" smtClean="0"/>
              <a:t>)  </a:t>
            </a:r>
          </a:p>
          <a:p>
            <a:pPr lvl="2">
              <a:buAutoNum type="arabicParenBoth"/>
            </a:pPr>
            <a:r>
              <a:rPr lang="en-US" sz="1000" dirty="0" smtClean="0"/>
              <a:t>FORCE PRESERVATION COUNCIL (FPC) DATE	(YYYYMMDD)</a:t>
            </a:r>
          </a:p>
          <a:p>
            <a:pPr lvl="2">
              <a:buAutoNum type="arabicParenBoth"/>
            </a:pPr>
            <a:r>
              <a:rPr lang="en-US" sz="1000" dirty="0" smtClean="0"/>
              <a:t>ACKNOWLEDGING UNIT’S RUC		(5-Byte; Table 01; </a:t>
            </a:r>
            <a:r>
              <a:rPr lang="en-US" sz="1000" b="1" dirty="0" smtClean="0">
                <a:solidFill>
                  <a:srgbClr val="FF0000"/>
                </a:solidFill>
              </a:rPr>
              <a:t>auto-populated by MOL</a:t>
            </a:r>
            <a:r>
              <a:rPr lang="en-US" sz="1000" dirty="0" smtClean="0"/>
              <a:t>)</a:t>
            </a:r>
          </a:p>
          <a:p>
            <a:pPr lvl="2">
              <a:buAutoNum type="arabicParenBoth"/>
            </a:pPr>
            <a:r>
              <a:rPr lang="en-US" sz="1000" dirty="0" smtClean="0"/>
              <a:t>POINT OF CONTACT (POC)		(40-Byte; Freeform, cannot be blank)</a:t>
            </a:r>
          </a:p>
          <a:p>
            <a:pPr lvl="2">
              <a:buAutoNum type="arabicParenBoth"/>
            </a:pPr>
            <a:r>
              <a:rPr lang="en-US" sz="1000" dirty="0" smtClean="0"/>
              <a:t>POC PHONE NUMBER			(15-Byte; Freeform, cannot be blank)</a:t>
            </a:r>
          </a:p>
          <a:p>
            <a:pPr lvl="2">
              <a:buAutoNum type="arabicParenBoth"/>
            </a:pPr>
            <a:endParaRPr lang="en-US" sz="800" dirty="0"/>
          </a:p>
          <a:p>
            <a:pPr lvl="2"/>
            <a:r>
              <a:rPr lang="en-US" sz="1400" dirty="0" smtClean="0"/>
              <a:t>Once the acknowledgment info is posted to the 194-RMK</a:t>
            </a:r>
            <a:r>
              <a:rPr lang="en-US" sz="1400" dirty="0"/>
              <a:t>, </a:t>
            </a:r>
            <a:r>
              <a:rPr lang="en-US" sz="1400" dirty="0" smtClean="0"/>
              <a:t>the </a:t>
            </a:r>
            <a:r>
              <a:rPr lang="en-US" sz="1400" dirty="0"/>
              <a:t>acknowledging command may </a:t>
            </a:r>
            <a:r>
              <a:rPr lang="en-US" sz="1400" dirty="0" smtClean="0"/>
              <a:t>make </a:t>
            </a:r>
            <a:r>
              <a:rPr lang="en-US" sz="1400" dirty="0"/>
              <a:t>changes to </a:t>
            </a:r>
            <a:r>
              <a:rPr lang="en-US" sz="1400" dirty="0" smtClean="0"/>
              <a:t>the acknowledgment information, but only for the 194-RMK sequence that </a:t>
            </a:r>
            <a:r>
              <a:rPr lang="en-US" sz="1400" dirty="0"/>
              <a:t>they initially </a:t>
            </a:r>
            <a:r>
              <a:rPr lang="en-US" sz="1400" dirty="0" smtClean="0"/>
              <a:t>acknowledged and only until another TTC 810/000 (ASSIGN) transaction is reported on the member.</a:t>
            </a:r>
          </a:p>
          <a:p>
            <a:pPr lvl="2"/>
            <a:endParaRPr lang="en-US" sz="800" dirty="0" smtClean="0"/>
          </a:p>
          <a:p>
            <a:pPr lvl="2"/>
            <a:r>
              <a:rPr lang="en-US" sz="1400" dirty="0"/>
              <a:t>The </a:t>
            </a:r>
            <a:r>
              <a:rPr lang="en-US" sz="1400" dirty="0" smtClean="0"/>
              <a:t>acknowledging command </a:t>
            </a:r>
            <a:r>
              <a:rPr lang="en-US" sz="1400" dirty="0"/>
              <a:t>may only make changes to the </a:t>
            </a:r>
            <a:r>
              <a:rPr lang="en-US" sz="1400" dirty="0" smtClean="0"/>
              <a:t>acknowledging unit POC </a:t>
            </a:r>
            <a:r>
              <a:rPr lang="en-US" sz="1400" dirty="0"/>
              <a:t>information, and may do so by </a:t>
            </a:r>
            <a:r>
              <a:rPr lang="en-US" sz="1400" dirty="0" smtClean="0"/>
              <a:t>re-reporting </a:t>
            </a:r>
            <a:r>
              <a:rPr lang="en-US" sz="1400" dirty="0"/>
              <a:t>sequence </a:t>
            </a:r>
            <a:r>
              <a:rPr lang="en-US" sz="1400" dirty="0" smtClean="0"/>
              <a:t>001 </a:t>
            </a:r>
            <a:r>
              <a:rPr lang="en-US" sz="1400" dirty="0"/>
              <a:t>with the new </a:t>
            </a:r>
            <a:r>
              <a:rPr lang="en-US" sz="1400" dirty="0" smtClean="0"/>
              <a:t>information and same FPC date reflected in the 194-RMK. </a:t>
            </a:r>
          </a:p>
          <a:p>
            <a:pPr lvl="2"/>
            <a:r>
              <a:rPr lang="en-US" sz="1400" dirty="0" smtClean="0">
                <a:solidFill>
                  <a:srgbClr val="FF0000"/>
                </a:solidFill>
              </a:rPr>
              <a:t>Further guidance will be provided by HQMC.</a:t>
            </a:r>
          </a:p>
          <a:p>
            <a:pPr lvl="2"/>
            <a:endParaRPr lang="en-US" sz="800" dirty="0" smtClean="0"/>
          </a:p>
        </p:txBody>
      </p:sp>
      <p:sp>
        <p:nvSpPr>
          <p:cNvPr id="5" name="Slide Number Placeholder 2"/>
          <p:cNvSpPr txBox="1">
            <a:spLocks/>
          </p:cNvSpPr>
          <p:nvPr/>
        </p:nvSpPr>
        <p:spPr>
          <a:xfrm>
            <a:off x="7226784" y="6324600"/>
            <a:ext cx="1905000" cy="457200"/>
          </a:xfrm>
          <a:prstGeom prst="rect">
            <a:avLst/>
          </a:prstGeom>
        </p:spPr>
        <p:txBody>
          <a:bodyPr/>
          <a:lstStyle>
            <a:defPPr>
              <a:defRPr lang="en-US"/>
            </a:defPPr>
            <a:lvl1pPr algn="l" rtl="0" fontAlgn="base">
              <a:spcBef>
                <a:spcPct val="0"/>
              </a:spcBef>
              <a:spcAft>
                <a:spcPct val="0"/>
              </a:spcAft>
              <a:defRPr sz="1400" b="1" kern="1200">
                <a:solidFill>
                  <a:schemeClr val="tx1"/>
                </a:solidFill>
                <a:latin typeface="Arial" pitchFamily="34" charset="0"/>
                <a:ea typeface="+mn-ea"/>
                <a:cs typeface="+mn-cs"/>
              </a:defRPr>
            </a:lvl1pPr>
            <a:lvl2pPr marL="457200" algn="l" rtl="0" fontAlgn="base">
              <a:spcBef>
                <a:spcPct val="0"/>
              </a:spcBef>
              <a:spcAft>
                <a:spcPct val="0"/>
              </a:spcAft>
              <a:defRPr sz="1400" b="1" kern="1200">
                <a:solidFill>
                  <a:schemeClr val="tx1"/>
                </a:solidFill>
                <a:latin typeface="Arial" pitchFamily="34" charset="0"/>
                <a:ea typeface="+mn-ea"/>
                <a:cs typeface="+mn-cs"/>
              </a:defRPr>
            </a:lvl2pPr>
            <a:lvl3pPr marL="914400" algn="l" rtl="0" fontAlgn="base">
              <a:spcBef>
                <a:spcPct val="0"/>
              </a:spcBef>
              <a:spcAft>
                <a:spcPct val="0"/>
              </a:spcAft>
              <a:defRPr sz="1400" b="1" kern="1200">
                <a:solidFill>
                  <a:schemeClr val="tx1"/>
                </a:solidFill>
                <a:latin typeface="Arial" pitchFamily="34" charset="0"/>
                <a:ea typeface="+mn-ea"/>
                <a:cs typeface="+mn-cs"/>
              </a:defRPr>
            </a:lvl3pPr>
            <a:lvl4pPr marL="1371600" algn="l" rtl="0" fontAlgn="base">
              <a:spcBef>
                <a:spcPct val="0"/>
              </a:spcBef>
              <a:spcAft>
                <a:spcPct val="0"/>
              </a:spcAft>
              <a:defRPr sz="1400" b="1" kern="1200">
                <a:solidFill>
                  <a:schemeClr val="tx1"/>
                </a:solidFill>
                <a:latin typeface="Arial" pitchFamily="34" charset="0"/>
                <a:ea typeface="+mn-ea"/>
                <a:cs typeface="+mn-cs"/>
              </a:defRPr>
            </a:lvl4pPr>
            <a:lvl5pPr marL="1828800" algn="l" rtl="0" fontAlgn="base">
              <a:spcBef>
                <a:spcPct val="0"/>
              </a:spcBef>
              <a:spcAft>
                <a:spcPct val="0"/>
              </a:spcAft>
              <a:defRPr sz="1400" b="1" kern="1200">
                <a:solidFill>
                  <a:schemeClr val="tx1"/>
                </a:solidFill>
                <a:latin typeface="Arial" pitchFamily="34" charset="0"/>
                <a:ea typeface="+mn-ea"/>
                <a:cs typeface="+mn-cs"/>
              </a:defRPr>
            </a:lvl5pPr>
            <a:lvl6pPr marL="2286000" algn="l" defTabSz="914400" rtl="0" eaLnBrk="1" latinLnBrk="0" hangingPunct="1">
              <a:defRPr sz="1400" b="1" kern="1200">
                <a:solidFill>
                  <a:schemeClr val="tx1"/>
                </a:solidFill>
                <a:latin typeface="Arial" pitchFamily="34" charset="0"/>
                <a:ea typeface="+mn-ea"/>
                <a:cs typeface="+mn-cs"/>
              </a:defRPr>
            </a:lvl6pPr>
            <a:lvl7pPr marL="2743200" algn="l" defTabSz="914400" rtl="0" eaLnBrk="1" latinLnBrk="0" hangingPunct="1">
              <a:defRPr sz="1400" b="1" kern="1200">
                <a:solidFill>
                  <a:schemeClr val="tx1"/>
                </a:solidFill>
                <a:latin typeface="Arial" pitchFamily="34" charset="0"/>
                <a:ea typeface="+mn-ea"/>
                <a:cs typeface="+mn-cs"/>
              </a:defRPr>
            </a:lvl7pPr>
            <a:lvl8pPr marL="3200400" algn="l" defTabSz="914400" rtl="0" eaLnBrk="1" latinLnBrk="0" hangingPunct="1">
              <a:defRPr sz="1400" b="1" kern="1200">
                <a:solidFill>
                  <a:schemeClr val="tx1"/>
                </a:solidFill>
                <a:latin typeface="Arial" pitchFamily="34" charset="0"/>
                <a:ea typeface="+mn-ea"/>
                <a:cs typeface="+mn-cs"/>
              </a:defRPr>
            </a:lvl8pPr>
            <a:lvl9pPr marL="3657600" algn="l" defTabSz="914400" rtl="0" eaLnBrk="1" latinLnBrk="0" hangingPunct="1">
              <a:defRPr sz="1400" b="1" kern="1200">
                <a:solidFill>
                  <a:schemeClr val="tx1"/>
                </a:solidFill>
                <a:latin typeface="Arial" pitchFamily="34" charset="0"/>
                <a:ea typeface="+mn-ea"/>
                <a:cs typeface="+mn-cs"/>
              </a:defRPr>
            </a:lvl9pPr>
          </a:lstStyle>
          <a:p>
            <a:pPr>
              <a:defRPr/>
            </a:pPr>
            <a:endParaRPr lang="en-US" dirty="0" smtClean="0">
              <a:solidFill>
                <a:srgbClr val="000000"/>
              </a:solidFill>
            </a:endParaRPr>
          </a:p>
          <a:p>
            <a:pPr>
              <a:defRPr/>
            </a:pPr>
            <a:r>
              <a:rPr lang="en-US" dirty="0" smtClean="0">
                <a:solidFill>
                  <a:srgbClr val="000000"/>
                </a:solidFill>
              </a:rPr>
              <a:t>                     </a:t>
            </a:r>
            <a:r>
              <a:rPr lang="en-US" b="0" dirty="0" smtClean="0">
                <a:solidFill>
                  <a:srgbClr val="000000"/>
                </a:solidFill>
              </a:rPr>
              <a:t>Slide </a:t>
            </a:r>
            <a:fld id="{FE953A41-3F86-42F9-8EC5-7D21E65B39CE}" type="slidenum">
              <a:rPr lang="en-US" b="0" smtClean="0">
                <a:solidFill>
                  <a:srgbClr val="000000"/>
                </a:solidFill>
              </a:rPr>
              <a:pPr>
                <a:defRPr/>
              </a:pPr>
              <a:t>3</a:t>
            </a:fld>
            <a:endParaRPr lang="en-US" b="0" dirty="0">
              <a:solidFill>
                <a:srgbClr val="000000"/>
              </a:solidFill>
            </a:endParaRPr>
          </a:p>
        </p:txBody>
      </p:sp>
    </p:spTree>
    <p:extLst>
      <p:ext uri="{BB962C8B-B14F-4D97-AF65-F5344CB8AC3E}">
        <p14:creationId xmlns:p14="http://schemas.microsoft.com/office/powerpoint/2010/main" val="3083813263"/>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6" name="Text Box 4"/>
          <p:cNvSpPr txBox="1">
            <a:spLocks noChangeArrowheads="1"/>
          </p:cNvSpPr>
          <p:nvPr/>
        </p:nvSpPr>
        <p:spPr bwMode="auto">
          <a:xfrm>
            <a:off x="228600" y="1371600"/>
            <a:ext cx="8686800" cy="2554545"/>
          </a:xfrm>
          <a:prstGeom prst="rect">
            <a:avLst/>
          </a:prstGeom>
          <a:noFill/>
          <a:ln w="28575">
            <a:noFill/>
            <a:miter lim="800000"/>
            <a:headEnd/>
            <a:tailEnd/>
          </a:ln>
          <a:effectLst/>
        </p:spPr>
        <p:txBody>
          <a:bodyPr wrap="square" numCol="1">
            <a:spAutoFit/>
          </a:bodyPr>
          <a:lstStyle/>
          <a:p>
            <a:pPr fontAlgn="base">
              <a:spcBef>
                <a:spcPct val="0"/>
              </a:spcBef>
              <a:spcAft>
                <a:spcPct val="0"/>
              </a:spcAft>
            </a:pPr>
            <a:r>
              <a:rPr lang="en-US" sz="1600" dirty="0">
                <a:solidFill>
                  <a:srgbClr val="000000"/>
                </a:solidFill>
                <a:cs typeface="Arial" panose="020B0604020202020204" pitchFamily="34" charset="0"/>
              </a:rPr>
              <a:t>Force Preservation </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Added the capability for commanders to “hand-off” force preservation information to the gaining command of a Marine being detached/transferred.</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The “Risk Assessment” option is available via the UMSR module.</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A new permission “Manage Risk Assessment”, has been added to the Commanding Officer (CO) template.  The permission may be delegated but ‘Grant Delegate’ is not authorized.</a:t>
            </a:r>
          </a:p>
          <a:p>
            <a:pPr fontAlgn="base">
              <a:spcBef>
                <a:spcPct val="0"/>
              </a:spcBef>
              <a:spcAft>
                <a:spcPct val="0"/>
              </a:spcAft>
            </a:pPr>
            <a:endParaRPr lang="en-US" sz="1600" dirty="0">
              <a:solidFill>
                <a:srgbClr val="000000"/>
              </a:solidFill>
              <a:cs typeface="Arial" panose="020B0604020202020204" pitchFamily="34" charset="0"/>
            </a:endParaRPr>
          </a:p>
        </p:txBody>
      </p:sp>
      <p:sp>
        <p:nvSpPr>
          <p:cNvPr id="12" name="Slide Number Placeholder 2"/>
          <p:cNvSpPr>
            <a:spLocks noGrp="1"/>
          </p:cNvSpPr>
          <p:nvPr>
            <p:ph type="sldNum" sz="quarter" idx="4294967295"/>
          </p:nvPr>
        </p:nvSpPr>
        <p:spPr>
          <a:xfrm>
            <a:off x="7239000" y="6553200"/>
            <a:ext cx="1905000" cy="304800"/>
          </a:xfrm>
          <a:prstGeom prst="rect">
            <a:avLst/>
          </a:prstGeom>
        </p:spPr>
        <p:txBody>
          <a:bodyPr/>
          <a:lstStyle/>
          <a:p>
            <a:pPr algn="r">
              <a:defRPr/>
            </a:pPr>
            <a:r>
              <a:rPr lang="en-US" dirty="0" smtClean="0">
                <a:solidFill>
                  <a:srgbClr val="000000"/>
                </a:solidFill>
              </a:rPr>
              <a:t>Slide </a:t>
            </a:r>
            <a:fld id="{FE953A41-3F86-42F9-8EC5-7D21E65B39CE}" type="slidenum">
              <a:rPr lang="en-US" smtClean="0">
                <a:solidFill>
                  <a:srgbClr val="000000"/>
                </a:solidFill>
              </a:rPr>
              <a:pPr algn="r">
                <a:defRPr/>
              </a:pPr>
              <a:t>4</a:t>
            </a:fld>
            <a:endParaRPr lang="en-US" dirty="0">
              <a:solidFill>
                <a:srgbClr val="000000"/>
              </a:solidFill>
            </a:endParaRPr>
          </a:p>
        </p:txBody>
      </p:sp>
      <p:sp>
        <p:nvSpPr>
          <p:cNvPr id="13" name="Title 1"/>
          <p:cNvSpPr>
            <a:spLocks noGrp="1"/>
          </p:cNvSpPr>
          <p:nvPr>
            <p:ph type="title"/>
          </p:nvPr>
        </p:nvSpPr>
        <p:spPr>
          <a:xfrm>
            <a:off x="914400" y="0"/>
            <a:ext cx="7315200" cy="914400"/>
          </a:xfrm>
        </p:spPr>
        <p:txBody>
          <a:bodyPr/>
          <a:lstStyle/>
          <a:p>
            <a:r>
              <a:rPr lang="en-US" sz="2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MOL</a:t>
            </a:r>
            <a:endParaRPr lang="en-US" sz="1600" dirty="0">
              <a:effectLst/>
              <a:latin typeface="Arial" panose="020B0604020202020204" pitchFamily="34" charset="0"/>
              <a:cs typeface="Arial" panose="020B0604020202020204" pitchFamily="34" charset="0"/>
            </a:endParaRPr>
          </a:p>
        </p:txBody>
      </p:sp>
      <p:pic>
        <p:nvPicPr>
          <p:cNvPr id="614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8600" y="3926145"/>
            <a:ext cx="1590675" cy="19431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85975" y="3926145"/>
            <a:ext cx="6829425" cy="83820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cxnSp>
        <p:nvCxnSpPr>
          <p:cNvPr id="8" name="Straight Arrow Connector 7"/>
          <p:cNvCxnSpPr/>
          <p:nvPr/>
        </p:nvCxnSpPr>
        <p:spPr bwMode="auto">
          <a:xfrm flipH="1">
            <a:off x="1905000" y="5562600"/>
            <a:ext cx="914400" cy="0"/>
          </a:xfrm>
          <a:prstGeom prst="straightConnector1">
            <a:avLst/>
          </a:prstGeom>
          <a:noFill/>
          <a:ln w="38100" cap="flat" cmpd="sng" algn="ctr">
            <a:solidFill>
              <a:schemeClr val="tx1"/>
            </a:solidFill>
            <a:prstDash val="solid"/>
            <a:round/>
            <a:headEnd type="none" w="med" len="med"/>
            <a:tailEnd type="triangle" w="lg" len="lg"/>
          </a:ln>
          <a:effectLst/>
        </p:spPr>
      </p:cxnSp>
      <p:cxnSp>
        <p:nvCxnSpPr>
          <p:cNvPr id="9" name="Straight Arrow Connector 8"/>
          <p:cNvCxnSpPr/>
          <p:nvPr/>
        </p:nvCxnSpPr>
        <p:spPr bwMode="auto">
          <a:xfrm flipH="1">
            <a:off x="3505200" y="4648200"/>
            <a:ext cx="914400" cy="0"/>
          </a:xfrm>
          <a:prstGeom prst="straightConnector1">
            <a:avLst/>
          </a:prstGeom>
          <a:noFill/>
          <a:ln w="38100" cap="flat" cmpd="sng" algn="ctr">
            <a:solidFill>
              <a:schemeClr val="tx1"/>
            </a:solidFill>
            <a:prstDash val="solid"/>
            <a:round/>
            <a:headEnd type="none" w="med" len="med"/>
            <a:tailEnd type="triangle" w="lg" len="lg"/>
          </a:ln>
          <a:effectLst/>
        </p:spPr>
      </p:cxnSp>
    </p:spTree>
    <p:extLst>
      <p:ext uri="{BB962C8B-B14F-4D97-AF65-F5344CB8AC3E}">
        <p14:creationId xmlns:p14="http://schemas.microsoft.com/office/powerpoint/2010/main" val="1029461146"/>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6" name="Text Box 4"/>
          <p:cNvSpPr txBox="1">
            <a:spLocks noChangeArrowheads="1"/>
          </p:cNvSpPr>
          <p:nvPr/>
        </p:nvSpPr>
        <p:spPr bwMode="auto">
          <a:xfrm>
            <a:off x="228600" y="1371600"/>
            <a:ext cx="8686800" cy="5016758"/>
          </a:xfrm>
          <a:prstGeom prst="rect">
            <a:avLst/>
          </a:prstGeom>
          <a:noFill/>
          <a:ln w="28575">
            <a:noFill/>
            <a:miter lim="800000"/>
            <a:headEnd/>
            <a:tailEnd/>
          </a:ln>
          <a:effectLst/>
        </p:spPr>
        <p:txBody>
          <a:bodyPr wrap="square" numCol="1">
            <a:spAutoFit/>
          </a:bodyPr>
          <a:lstStyle/>
          <a:p>
            <a:pPr fontAlgn="base">
              <a:spcBef>
                <a:spcPct val="0"/>
              </a:spcBef>
              <a:spcAft>
                <a:spcPct val="0"/>
              </a:spcAft>
            </a:pPr>
            <a:r>
              <a:rPr lang="en-US" sz="1600" dirty="0">
                <a:solidFill>
                  <a:srgbClr val="000000"/>
                </a:solidFill>
                <a:cs typeface="Arial" panose="020B0604020202020204" pitchFamily="34" charset="0"/>
              </a:rPr>
              <a:t>Force Preservation (Continued)</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The “Assign” option reflects a list of member’s currently affiliated with the organization that are eligible for force preservation information assignment.</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If your organization has already submitted force preservation information on the member and the update has processed within MCTFS, the “FPC Council Date” will be populated.</a:t>
            </a:r>
          </a:p>
          <a:p>
            <a:pPr fontAlgn="base">
              <a:spcBef>
                <a:spcPct val="0"/>
              </a:spcBef>
              <a:spcAft>
                <a:spcPct val="0"/>
              </a:spcAft>
            </a:pPr>
            <a:endParaRPr lang="en-US" sz="1600" dirty="0">
              <a:solidFill>
                <a:srgbClr val="000000"/>
              </a:solidFill>
              <a:cs typeface="Arial" panose="020B0604020202020204" pitchFamily="34" charset="0"/>
            </a:endParaRPr>
          </a:p>
          <a:p>
            <a:pPr fontAlgn="base">
              <a:spcBef>
                <a:spcPct val="0"/>
              </a:spcBef>
              <a:spcAft>
                <a:spcPct val="0"/>
              </a:spcAft>
            </a:pPr>
            <a:endParaRPr lang="en-US" sz="1600" dirty="0">
              <a:solidFill>
                <a:srgbClr val="000000"/>
              </a:solidFill>
              <a:cs typeface="Arial" panose="020B0604020202020204" pitchFamily="34" charset="0"/>
            </a:endParaRPr>
          </a:p>
          <a:p>
            <a:pPr fontAlgn="base">
              <a:spcBef>
                <a:spcPct val="0"/>
              </a:spcBef>
              <a:spcAft>
                <a:spcPct val="0"/>
              </a:spcAft>
            </a:pPr>
            <a:endParaRPr lang="en-US" sz="1600" dirty="0">
              <a:solidFill>
                <a:srgbClr val="000000"/>
              </a:solidFill>
              <a:cs typeface="Arial" panose="020B0604020202020204" pitchFamily="34" charset="0"/>
            </a:endParaRPr>
          </a:p>
          <a:p>
            <a:pPr fontAlgn="base">
              <a:spcBef>
                <a:spcPct val="0"/>
              </a:spcBef>
              <a:spcAft>
                <a:spcPct val="0"/>
              </a:spcAft>
            </a:pPr>
            <a:endParaRPr lang="en-US" sz="1600" dirty="0">
              <a:solidFill>
                <a:srgbClr val="000000"/>
              </a:solidFill>
              <a:cs typeface="Arial" panose="020B0604020202020204" pitchFamily="34" charset="0"/>
            </a:endParaRPr>
          </a:p>
          <a:p>
            <a:pPr fontAlgn="base">
              <a:spcBef>
                <a:spcPct val="0"/>
              </a:spcBef>
              <a:spcAft>
                <a:spcPct val="0"/>
              </a:spcAft>
            </a:pPr>
            <a:endParaRPr lang="en-US" sz="1600" dirty="0">
              <a:solidFill>
                <a:srgbClr val="000000"/>
              </a:solidFill>
              <a:cs typeface="Arial" panose="020B0604020202020204" pitchFamily="34" charset="0"/>
            </a:endParaRPr>
          </a:p>
          <a:p>
            <a:pPr fontAlgn="base">
              <a:spcBef>
                <a:spcPct val="0"/>
              </a:spcBef>
              <a:spcAft>
                <a:spcPct val="0"/>
              </a:spcAft>
            </a:pPr>
            <a:endParaRPr lang="en-US" sz="1600" dirty="0">
              <a:solidFill>
                <a:srgbClr val="000000"/>
              </a:solidFill>
              <a:cs typeface="Arial" panose="020B0604020202020204" pitchFamily="34" charset="0"/>
            </a:endParaRPr>
          </a:p>
          <a:p>
            <a:pPr fontAlgn="base">
              <a:spcBef>
                <a:spcPct val="0"/>
              </a:spcBef>
              <a:spcAft>
                <a:spcPct val="0"/>
              </a:spcAft>
            </a:pPr>
            <a:endParaRPr lang="en-US" sz="1600" dirty="0">
              <a:solidFill>
                <a:srgbClr val="000000"/>
              </a:solidFill>
              <a:cs typeface="Arial" panose="020B0604020202020204" pitchFamily="34" charset="0"/>
            </a:endParaRPr>
          </a:p>
          <a:p>
            <a:pPr fontAlgn="base">
              <a:spcBef>
                <a:spcPct val="0"/>
              </a:spcBef>
              <a:spcAft>
                <a:spcPct val="0"/>
              </a:spcAft>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Updates pending MCTFS reconciliation are reflected in a bold font.  If you have submitted a new assignment or update to an existing assignment, no further update is allowed until that change is reflected within MCTFS. </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Additional information is available for viewing upon selection of the member’s name.</a:t>
            </a:r>
          </a:p>
        </p:txBody>
      </p:sp>
      <p:sp>
        <p:nvSpPr>
          <p:cNvPr id="12" name="Slide Number Placeholder 2"/>
          <p:cNvSpPr>
            <a:spLocks noGrp="1"/>
          </p:cNvSpPr>
          <p:nvPr>
            <p:ph type="sldNum" sz="quarter" idx="4294967295"/>
          </p:nvPr>
        </p:nvSpPr>
        <p:spPr>
          <a:xfrm>
            <a:off x="7239000" y="6553200"/>
            <a:ext cx="1905000" cy="304800"/>
          </a:xfrm>
          <a:prstGeom prst="rect">
            <a:avLst/>
          </a:prstGeom>
        </p:spPr>
        <p:txBody>
          <a:bodyPr/>
          <a:lstStyle/>
          <a:p>
            <a:pPr algn="r">
              <a:defRPr/>
            </a:pPr>
            <a:r>
              <a:rPr lang="en-US" dirty="0" smtClean="0">
                <a:solidFill>
                  <a:srgbClr val="000000"/>
                </a:solidFill>
              </a:rPr>
              <a:t>Slide </a:t>
            </a:r>
            <a:fld id="{FE953A41-3F86-42F9-8EC5-7D21E65B39CE}" type="slidenum">
              <a:rPr lang="en-US" smtClean="0">
                <a:solidFill>
                  <a:srgbClr val="000000"/>
                </a:solidFill>
              </a:rPr>
              <a:pPr algn="r">
                <a:defRPr/>
              </a:pPr>
              <a:t>5</a:t>
            </a:fld>
            <a:endParaRPr lang="en-US" dirty="0">
              <a:solidFill>
                <a:srgbClr val="000000"/>
              </a:solidFill>
            </a:endParaRPr>
          </a:p>
        </p:txBody>
      </p:sp>
      <p:sp>
        <p:nvSpPr>
          <p:cNvPr id="13" name="Title 1"/>
          <p:cNvSpPr>
            <a:spLocks noGrp="1"/>
          </p:cNvSpPr>
          <p:nvPr>
            <p:ph type="title"/>
          </p:nvPr>
        </p:nvSpPr>
        <p:spPr>
          <a:xfrm>
            <a:off x="914400" y="0"/>
            <a:ext cx="7315200" cy="914400"/>
          </a:xfrm>
        </p:spPr>
        <p:txBody>
          <a:bodyPr/>
          <a:lstStyle/>
          <a:p>
            <a:r>
              <a:rPr lang="en-US" sz="2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MOL</a:t>
            </a:r>
            <a:endParaRPr lang="en-US" sz="1600" dirty="0">
              <a:effectLst/>
              <a:latin typeface="Arial" panose="020B0604020202020204" pitchFamily="34" charset="0"/>
              <a:cs typeface="Arial" panose="020B0604020202020204" pitchFamily="34" charset="0"/>
            </a:endParaRPr>
          </a:p>
        </p:txBody>
      </p:sp>
      <p:pic>
        <p:nvPicPr>
          <p:cNvPr id="717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425" y="3257550"/>
            <a:ext cx="7677150" cy="16192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1" name="Straight Arrow Connector 10"/>
          <p:cNvCxnSpPr/>
          <p:nvPr/>
        </p:nvCxnSpPr>
        <p:spPr bwMode="auto">
          <a:xfrm flipH="1">
            <a:off x="7162800" y="3867150"/>
            <a:ext cx="914400" cy="0"/>
          </a:xfrm>
          <a:prstGeom prst="straightConnector1">
            <a:avLst/>
          </a:prstGeom>
          <a:noFill/>
          <a:ln w="38100" cap="flat" cmpd="sng" algn="ctr">
            <a:solidFill>
              <a:schemeClr val="tx1"/>
            </a:solidFill>
            <a:prstDash val="solid"/>
            <a:round/>
            <a:headEnd type="none" w="med" len="med"/>
            <a:tailEnd type="triangle" w="lg" len="lg"/>
          </a:ln>
          <a:effectLst/>
        </p:spPr>
      </p:cxnSp>
      <p:cxnSp>
        <p:nvCxnSpPr>
          <p:cNvPr id="14" name="Straight Arrow Connector 13"/>
          <p:cNvCxnSpPr/>
          <p:nvPr/>
        </p:nvCxnSpPr>
        <p:spPr bwMode="auto">
          <a:xfrm flipH="1">
            <a:off x="2590800" y="3856264"/>
            <a:ext cx="914400" cy="0"/>
          </a:xfrm>
          <a:prstGeom prst="straightConnector1">
            <a:avLst/>
          </a:prstGeom>
          <a:noFill/>
          <a:ln w="38100" cap="flat" cmpd="sng" algn="ctr">
            <a:solidFill>
              <a:schemeClr val="tx1"/>
            </a:solidFill>
            <a:prstDash val="solid"/>
            <a:round/>
            <a:headEnd type="none" w="med" len="med"/>
            <a:tailEnd type="triangle" w="lg" len="lg"/>
          </a:ln>
          <a:effectLst/>
        </p:spPr>
      </p:cxnSp>
      <p:cxnSp>
        <p:nvCxnSpPr>
          <p:cNvPr id="15" name="Straight Arrow Connector 14"/>
          <p:cNvCxnSpPr/>
          <p:nvPr/>
        </p:nvCxnSpPr>
        <p:spPr bwMode="auto">
          <a:xfrm>
            <a:off x="228600" y="3409950"/>
            <a:ext cx="457200" cy="0"/>
          </a:xfrm>
          <a:prstGeom prst="straightConnector1">
            <a:avLst/>
          </a:prstGeom>
          <a:noFill/>
          <a:ln w="38100" cap="flat" cmpd="sng" algn="ctr">
            <a:solidFill>
              <a:schemeClr val="tx1"/>
            </a:solidFill>
            <a:prstDash val="solid"/>
            <a:round/>
            <a:headEnd type="none" w="med" len="med"/>
            <a:tailEnd type="triangle" w="lg" len="lg"/>
          </a:ln>
          <a:effectLst/>
        </p:spPr>
      </p:cxnSp>
    </p:spTree>
    <p:extLst>
      <p:ext uri="{BB962C8B-B14F-4D97-AF65-F5344CB8AC3E}">
        <p14:creationId xmlns:p14="http://schemas.microsoft.com/office/powerpoint/2010/main" val="2730098396"/>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6" name="Text Box 4"/>
          <p:cNvSpPr txBox="1">
            <a:spLocks noChangeArrowheads="1"/>
          </p:cNvSpPr>
          <p:nvPr/>
        </p:nvSpPr>
        <p:spPr bwMode="auto">
          <a:xfrm>
            <a:off x="228600" y="1371600"/>
            <a:ext cx="8686800" cy="5262979"/>
          </a:xfrm>
          <a:prstGeom prst="rect">
            <a:avLst/>
          </a:prstGeom>
          <a:noFill/>
          <a:ln w="28575">
            <a:noFill/>
            <a:miter lim="800000"/>
            <a:headEnd/>
            <a:tailEnd/>
          </a:ln>
          <a:effectLst/>
        </p:spPr>
        <p:txBody>
          <a:bodyPr wrap="square" numCol="1">
            <a:spAutoFit/>
          </a:bodyPr>
          <a:lstStyle/>
          <a:p>
            <a:pPr fontAlgn="base">
              <a:spcBef>
                <a:spcPct val="0"/>
              </a:spcBef>
              <a:spcAft>
                <a:spcPct val="0"/>
              </a:spcAft>
            </a:pPr>
            <a:r>
              <a:rPr lang="en-US" sz="1600" dirty="0">
                <a:solidFill>
                  <a:srgbClr val="000000"/>
                </a:solidFill>
                <a:cs typeface="Arial" panose="020B0604020202020204" pitchFamily="34" charset="0"/>
              </a:rPr>
              <a:t>Force Preservation (Continued)</a:t>
            </a:r>
          </a:p>
          <a:p>
            <a:pPr fontAlgn="base">
              <a:spcBef>
                <a:spcPct val="0"/>
              </a:spcBef>
              <a:spcAft>
                <a:spcPct val="0"/>
              </a:spcAft>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To “Assign” force preservation information, check one or more members within the list and select the “UPDATE RAC” button at the bottom right of the page.  </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The “Risk Assessment Assignment” page will display the member(s) selected and prompt the user for the following information:</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Force Preservation Council Date: The date the member was assigned a risk assessment value by the organization’s FPC.</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742950" lvl="1"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Point Of Contact Name: The name of the person assigned as the POC for the losing organization.</a:t>
            </a:r>
          </a:p>
          <a:p>
            <a:pPr marL="742950" lvl="1"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742950" lvl="1"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Point Of Contact Phone: The phone number of the person assigned as the POC for the losing organization.</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rPr>
              <a:t>The Risk Assessment Code (RAC) field in MCTFS will not currently be used, and is defaulted to zero when the member's assignment is made in MOL.</a:t>
            </a:r>
          </a:p>
          <a:p>
            <a:pPr fontAlgn="base">
              <a:spcBef>
                <a:spcPct val="0"/>
              </a:spcBef>
              <a:spcAft>
                <a:spcPct val="0"/>
              </a:spcAft>
            </a:pPr>
            <a:endParaRPr lang="en-US" sz="1600" dirty="0">
              <a:solidFill>
                <a:srgbClr val="000000"/>
              </a:solidFill>
            </a:endParaRPr>
          </a:p>
          <a:p>
            <a:pPr marL="285750" indent="-285750" fontAlgn="base">
              <a:spcBef>
                <a:spcPct val="0"/>
              </a:spcBef>
              <a:spcAft>
                <a:spcPct val="0"/>
              </a:spcAft>
              <a:buFont typeface="Arial" panose="020B0604020202020204" pitchFamily="34" charset="0"/>
              <a:buChar char="•"/>
            </a:pPr>
            <a:r>
              <a:rPr lang="en-US" sz="1600" dirty="0">
                <a:solidFill>
                  <a:srgbClr val="FF0000"/>
                </a:solidFill>
                <a:cs typeface="Arial" panose="020B0604020202020204" pitchFamily="34" charset="0"/>
              </a:rPr>
              <a:t>Further guidance will be provided by HQMC.</a:t>
            </a:r>
          </a:p>
        </p:txBody>
      </p:sp>
      <p:sp>
        <p:nvSpPr>
          <p:cNvPr id="12" name="Slide Number Placeholder 2"/>
          <p:cNvSpPr>
            <a:spLocks noGrp="1"/>
          </p:cNvSpPr>
          <p:nvPr>
            <p:ph type="sldNum" sz="quarter" idx="4294967295"/>
          </p:nvPr>
        </p:nvSpPr>
        <p:spPr>
          <a:xfrm>
            <a:off x="7239000" y="6553200"/>
            <a:ext cx="1905000" cy="304800"/>
          </a:xfrm>
          <a:prstGeom prst="rect">
            <a:avLst/>
          </a:prstGeom>
        </p:spPr>
        <p:txBody>
          <a:bodyPr/>
          <a:lstStyle/>
          <a:p>
            <a:pPr algn="r">
              <a:defRPr/>
            </a:pPr>
            <a:r>
              <a:rPr lang="en-US" dirty="0" smtClean="0">
                <a:solidFill>
                  <a:srgbClr val="000000"/>
                </a:solidFill>
              </a:rPr>
              <a:t>Slide </a:t>
            </a:r>
            <a:fld id="{FE953A41-3F86-42F9-8EC5-7D21E65B39CE}" type="slidenum">
              <a:rPr lang="en-US" smtClean="0">
                <a:solidFill>
                  <a:srgbClr val="000000"/>
                </a:solidFill>
              </a:rPr>
              <a:pPr algn="r">
                <a:defRPr/>
              </a:pPr>
              <a:t>6</a:t>
            </a:fld>
            <a:endParaRPr lang="en-US" dirty="0">
              <a:solidFill>
                <a:srgbClr val="000000"/>
              </a:solidFill>
            </a:endParaRPr>
          </a:p>
        </p:txBody>
      </p:sp>
      <p:sp>
        <p:nvSpPr>
          <p:cNvPr id="13" name="Title 1"/>
          <p:cNvSpPr>
            <a:spLocks noGrp="1"/>
          </p:cNvSpPr>
          <p:nvPr>
            <p:ph type="title"/>
          </p:nvPr>
        </p:nvSpPr>
        <p:spPr>
          <a:xfrm>
            <a:off x="914400" y="0"/>
            <a:ext cx="7315200" cy="914400"/>
          </a:xfrm>
        </p:spPr>
        <p:txBody>
          <a:bodyPr/>
          <a:lstStyle/>
          <a:p>
            <a:r>
              <a:rPr lang="en-US" sz="2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MOL</a:t>
            </a:r>
            <a:endParaRPr lang="en-US" sz="16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9346381"/>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6" name="Text Box 4"/>
          <p:cNvSpPr txBox="1">
            <a:spLocks noChangeArrowheads="1"/>
          </p:cNvSpPr>
          <p:nvPr/>
        </p:nvSpPr>
        <p:spPr bwMode="auto">
          <a:xfrm>
            <a:off x="228600" y="1371600"/>
            <a:ext cx="8686800" cy="2800767"/>
          </a:xfrm>
          <a:prstGeom prst="rect">
            <a:avLst/>
          </a:prstGeom>
          <a:noFill/>
          <a:ln w="28575">
            <a:noFill/>
            <a:miter lim="800000"/>
            <a:headEnd/>
            <a:tailEnd/>
          </a:ln>
          <a:effectLst/>
        </p:spPr>
        <p:txBody>
          <a:bodyPr wrap="square" numCol="1">
            <a:spAutoFit/>
          </a:bodyPr>
          <a:lstStyle/>
          <a:p>
            <a:pPr fontAlgn="base">
              <a:spcBef>
                <a:spcPct val="0"/>
              </a:spcBef>
              <a:spcAft>
                <a:spcPct val="0"/>
              </a:spcAft>
            </a:pPr>
            <a:r>
              <a:rPr lang="en-US" sz="1600" dirty="0">
                <a:solidFill>
                  <a:srgbClr val="000000"/>
                </a:solidFill>
                <a:cs typeface="Arial" panose="020B0604020202020204" pitchFamily="34" charset="0"/>
              </a:rPr>
              <a:t>Force Preservation (Continued)</a:t>
            </a:r>
          </a:p>
          <a:p>
            <a:pPr fontAlgn="base">
              <a:spcBef>
                <a:spcPct val="0"/>
              </a:spcBef>
              <a:spcAft>
                <a:spcPct val="0"/>
              </a:spcAft>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The “Acknowledge” option reflects a list of member’s currently affiliated with the organization that have force preservation information to acknowledge upon detachment/transfer.</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The date the member was assigned a risk assessment value and the contact information of the losing organization are displayed.</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Acknowledgements pending MCTFS reconciliation are reflected in a bold font. </a:t>
            </a:r>
          </a:p>
          <a:p>
            <a:pPr fontAlgn="base">
              <a:spcBef>
                <a:spcPct val="0"/>
              </a:spcBef>
              <a:spcAft>
                <a:spcPct val="0"/>
              </a:spcAft>
            </a:pPr>
            <a:endParaRPr lang="en-US" sz="1600" dirty="0">
              <a:solidFill>
                <a:srgbClr val="000000"/>
              </a:solidFill>
              <a:cs typeface="Arial" panose="020B0604020202020204" pitchFamily="34" charset="0"/>
            </a:endParaRPr>
          </a:p>
        </p:txBody>
      </p:sp>
      <p:sp>
        <p:nvSpPr>
          <p:cNvPr id="12" name="Slide Number Placeholder 2"/>
          <p:cNvSpPr>
            <a:spLocks noGrp="1"/>
          </p:cNvSpPr>
          <p:nvPr>
            <p:ph type="sldNum" sz="quarter" idx="4294967295"/>
          </p:nvPr>
        </p:nvSpPr>
        <p:spPr>
          <a:xfrm>
            <a:off x="7239000" y="6553200"/>
            <a:ext cx="1905000" cy="304800"/>
          </a:xfrm>
          <a:prstGeom prst="rect">
            <a:avLst/>
          </a:prstGeom>
        </p:spPr>
        <p:txBody>
          <a:bodyPr/>
          <a:lstStyle/>
          <a:p>
            <a:pPr algn="r">
              <a:defRPr/>
            </a:pPr>
            <a:r>
              <a:rPr lang="en-US" dirty="0" smtClean="0">
                <a:solidFill>
                  <a:srgbClr val="000000"/>
                </a:solidFill>
              </a:rPr>
              <a:t>Slide </a:t>
            </a:r>
            <a:fld id="{FE953A41-3F86-42F9-8EC5-7D21E65B39CE}" type="slidenum">
              <a:rPr lang="en-US" smtClean="0">
                <a:solidFill>
                  <a:srgbClr val="000000"/>
                </a:solidFill>
              </a:rPr>
              <a:pPr algn="r">
                <a:defRPr/>
              </a:pPr>
              <a:t>7</a:t>
            </a:fld>
            <a:endParaRPr lang="en-US" dirty="0">
              <a:solidFill>
                <a:srgbClr val="000000"/>
              </a:solidFill>
            </a:endParaRPr>
          </a:p>
        </p:txBody>
      </p:sp>
      <p:sp>
        <p:nvSpPr>
          <p:cNvPr id="13" name="Title 1"/>
          <p:cNvSpPr>
            <a:spLocks noGrp="1"/>
          </p:cNvSpPr>
          <p:nvPr>
            <p:ph type="title"/>
          </p:nvPr>
        </p:nvSpPr>
        <p:spPr>
          <a:xfrm>
            <a:off x="914400" y="0"/>
            <a:ext cx="7315200" cy="914400"/>
          </a:xfrm>
        </p:spPr>
        <p:txBody>
          <a:bodyPr/>
          <a:lstStyle/>
          <a:p>
            <a:r>
              <a:rPr lang="en-US" sz="2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MOL</a:t>
            </a:r>
            <a:endParaRPr lang="en-US" sz="1600" dirty="0">
              <a:effectLst/>
              <a:latin typeface="Arial" panose="020B0604020202020204" pitchFamily="34" charset="0"/>
              <a:cs typeface="Arial" panose="020B0604020202020204" pitchFamily="34" charset="0"/>
            </a:endParaRP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125" y="3962400"/>
            <a:ext cx="8667750" cy="22764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9" name="Straight Arrow Connector 8"/>
          <p:cNvCxnSpPr/>
          <p:nvPr/>
        </p:nvCxnSpPr>
        <p:spPr bwMode="auto">
          <a:xfrm>
            <a:off x="6781800" y="4114800"/>
            <a:ext cx="0" cy="457200"/>
          </a:xfrm>
          <a:prstGeom prst="straightConnector1">
            <a:avLst/>
          </a:prstGeom>
          <a:noFill/>
          <a:ln w="38100" cap="flat" cmpd="sng" algn="ctr">
            <a:solidFill>
              <a:schemeClr val="tx1"/>
            </a:solidFill>
            <a:prstDash val="solid"/>
            <a:round/>
            <a:headEnd type="none" w="med" len="med"/>
            <a:tailEnd type="triangle" w="lg" len="lg"/>
          </a:ln>
          <a:effectLst/>
        </p:spPr>
      </p:cxnSp>
      <p:cxnSp>
        <p:nvCxnSpPr>
          <p:cNvPr id="10" name="Straight Arrow Connector 9"/>
          <p:cNvCxnSpPr/>
          <p:nvPr/>
        </p:nvCxnSpPr>
        <p:spPr bwMode="auto">
          <a:xfrm>
            <a:off x="8229600" y="4114800"/>
            <a:ext cx="0" cy="457200"/>
          </a:xfrm>
          <a:prstGeom prst="straightConnector1">
            <a:avLst/>
          </a:prstGeom>
          <a:noFill/>
          <a:ln w="38100" cap="flat" cmpd="sng" algn="ctr">
            <a:solidFill>
              <a:schemeClr val="tx1"/>
            </a:solidFill>
            <a:prstDash val="solid"/>
            <a:round/>
            <a:headEnd type="none" w="med" len="med"/>
            <a:tailEnd type="triangle" w="lg" len="lg"/>
          </a:ln>
          <a:effectLst/>
        </p:spPr>
      </p:cxnSp>
      <p:cxnSp>
        <p:nvCxnSpPr>
          <p:cNvPr id="11" name="Straight Arrow Connector 10"/>
          <p:cNvCxnSpPr/>
          <p:nvPr/>
        </p:nvCxnSpPr>
        <p:spPr bwMode="auto">
          <a:xfrm>
            <a:off x="5410200" y="4114800"/>
            <a:ext cx="0" cy="457200"/>
          </a:xfrm>
          <a:prstGeom prst="straightConnector1">
            <a:avLst/>
          </a:prstGeom>
          <a:noFill/>
          <a:ln w="38100" cap="flat" cmpd="sng" algn="ctr">
            <a:solidFill>
              <a:schemeClr val="tx1"/>
            </a:solidFill>
            <a:prstDash val="solid"/>
            <a:round/>
            <a:headEnd type="none" w="med" len="med"/>
            <a:tailEnd type="triangle" w="lg" len="lg"/>
          </a:ln>
          <a:effectLst/>
        </p:spPr>
      </p:cxnSp>
      <p:cxnSp>
        <p:nvCxnSpPr>
          <p:cNvPr id="14" name="Straight Arrow Connector 13"/>
          <p:cNvCxnSpPr/>
          <p:nvPr/>
        </p:nvCxnSpPr>
        <p:spPr bwMode="auto">
          <a:xfrm flipH="1" flipV="1">
            <a:off x="1828800" y="4267200"/>
            <a:ext cx="914400" cy="0"/>
          </a:xfrm>
          <a:prstGeom prst="straightConnector1">
            <a:avLst/>
          </a:prstGeom>
          <a:noFill/>
          <a:ln w="38100" cap="flat" cmpd="sng" algn="ctr">
            <a:solidFill>
              <a:schemeClr val="tx1"/>
            </a:solidFill>
            <a:prstDash val="solid"/>
            <a:round/>
            <a:headEnd type="none" w="med" len="med"/>
            <a:tailEnd type="triangle" w="lg" len="lg"/>
          </a:ln>
          <a:effectLst/>
        </p:spPr>
      </p:cxnSp>
    </p:spTree>
    <p:extLst>
      <p:ext uri="{BB962C8B-B14F-4D97-AF65-F5344CB8AC3E}">
        <p14:creationId xmlns:p14="http://schemas.microsoft.com/office/powerpoint/2010/main" val="3242186591"/>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6" name="Text Box 4"/>
          <p:cNvSpPr txBox="1">
            <a:spLocks noChangeArrowheads="1"/>
          </p:cNvSpPr>
          <p:nvPr/>
        </p:nvSpPr>
        <p:spPr bwMode="auto">
          <a:xfrm>
            <a:off x="228600" y="1371600"/>
            <a:ext cx="8686800" cy="4770537"/>
          </a:xfrm>
          <a:prstGeom prst="rect">
            <a:avLst/>
          </a:prstGeom>
          <a:noFill/>
          <a:ln w="28575">
            <a:noFill/>
            <a:miter lim="800000"/>
            <a:headEnd/>
            <a:tailEnd/>
          </a:ln>
          <a:effectLst/>
        </p:spPr>
        <p:txBody>
          <a:bodyPr wrap="square" numCol="1">
            <a:spAutoFit/>
          </a:bodyPr>
          <a:lstStyle/>
          <a:p>
            <a:pPr fontAlgn="base">
              <a:spcBef>
                <a:spcPct val="0"/>
              </a:spcBef>
              <a:spcAft>
                <a:spcPct val="0"/>
              </a:spcAft>
            </a:pPr>
            <a:r>
              <a:rPr lang="en-US" sz="1600" dirty="0">
                <a:solidFill>
                  <a:srgbClr val="000000"/>
                </a:solidFill>
                <a:cs typeface="Arial" panose="020B0604020202020204" pitchFamily="34" charset="0"/>
              </a:rPr>
              <a:t>Force Preservation (Continued)</a:t>
            </a:r>
          </a:p>
          <a:p>
            <a:pPr fontAlgn="base">
              <a:spcBef>
                <a:spcPct val="0"/>
              </a:spcBef>
              <a:spcAft>
                <a:spcPct val="0"/>
              </a:spcAft>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To “Acknowledge” force preservation information from the losing command, check one or more members within the list and select the “ACKNOWLEDGE RAC” button at the bottom right of the page.</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The “Risk Assessment Acknowledgment” page will display the member(s) selected and prompt the user for the following information:</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742950" lvl="1"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Point Of Contact Name: The name of the person assigned as the POC for the gaining command.</a:t>
            </a:r>
          </a:p>
          <a:p>
            <a:pPr marL="742950" lvl="1"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742950" lvl="1"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Point Of Contact Phone: The phone number of the person assigned as the POC for the gaining command.</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marL="285750" indent="-285750" fontAlgn="base">
              <a:spcBef>
                <a:spcPct val="0"/>
              </a:spcBef>
              <a:spcAft>
                <a:spcPct val="0"/>
              </a:spcAft>
              <a:buFont typeface="Arial" panose="020B0604020202020204" pitchFamily="34" charset="0"/>
              <a:buChar char="•"/>
            </a:pPr>
            <a:r>
              <a:rPr lang="en-US" sz="1600" dirty="0">
                <a:solidFill>
                  <a:srgbClr val="000000"/>
                </a:solidFill>
                <a:cs typeface="Arial" panose="020B0604020202020204" pitchFamily="34" charset="0"/>
              </a:rPr>
              <a:t>Once processed, the member will be eligible for assignment of force preservation information by your organization.</a:t>
            </a:r>
          </a:p>
          <a:p>
            <a:pPr marL="285750" indent="-285750" fontAlgn="base">
              <a:spcBef>
                <a:spcPct val="0"/>
              </a:spcBef>
              <a:spcAft>
                <a:spcPct val="0"/>
              </a:spcAft>
              <a:buFont typeface="Arial" panose="020B0604020202020204" pitchFamily="34" charset="0"/>
              <a:buChar char="•"/>
            </a:pPr>
            <a:endParaRPr lang="en-US" sz="1600" dirty="0">
              <a:solidFill>
                <a:srgbClr val="000000"/>
              </a:solidFill>
              <a:cs typeface="Arial" panose="020B0604020202020204" pitchFamily="34" charset="0"/>
            </a:endParaRPr>
          </a:p>
          <a:p>
            <a:pPr fontAlgn="base">
              <a:spcBef>
                <a:spcPct val="0"/>
              </a:spcBef>
              <a:spcAft>
                <a:spcPct val="0"/>
              </a:spcAft>
            </a:pPr>
            <a:endParaRPr lang="en-US" sz="1600" dirty="0">
              <a:solidFill>
                <a:srgbClr val="000000"/>
              </a:solidFill>
              <a:cs typeface="Arial" panose="020B0604020202020204" pitchFamily="34" charset="0"/>
            </a:endParaRPr>
          </a:p>
        </p:txBody>
      </p:sp>
      <p:sp>
        <p:nvSpPr>
          <p:cNvPr id="12" name="Slide Number Placeholder 2"/>
          <p:cNvSpPr>
            <a:spLocks noGrp="1"/>
          </p:cNvSpPr>
          <p:nvPr>
            <p:ph type="sldNum" sz="quarter" idx="4294967295"/>
          </p:nvPr>
        </p:nvSpPr>
        <p:spPr>
          <a:xfrm>
            <a:off x="7239000" y="6553200"/>
            <a:ext cx="1905000" cy="304800"/>
          </a:xfrm>
          <a:prstGeom prst="rect">
            <a:avLst/>
          </a:prstGeom>
        </p:spPr>
        <p:txBody>
          <a:bodyPr/>
          <a:lstStyle/>
          <a:p>
            <a:pPr algn="r">
              <a:defRPr/>
            </a:pPr>
            <a:r>
              <a:rPr lang="en-US" dirty="0" smtClean="0">
                <a:solidFill>
                  <a:srgbClr val="000000"/>
                </a:solidFill>
              </a:rPr>
              <a:t>Slide </a:t>
            </a:r>
            <a:fld id="{FE953A41-3F86-42F9-8EC5-7D21E65B39CE}" type="slidenum">
              <a:rPr lang="en-US" smtClean="0">
                <a:solidFill>
                  <a:srgbClr val="000000"/>
                </a:solidFill>
              </a:rPr>
              <a:pPr algn="r">
                <a:defRPr/>
              </a:pPr>
              <a:t>8</a:t>
            </a:fld>
            <a:endParaRPr lang="en-US" dirty="0">
              <a:solidFill>
                <a:srgbClr val="000000"/>
              </a:solidFill>
            </a:endParaRPr>
          </a:p>
        </p:txBody>
      </p:sp>
      <p:sp>
        <p:nvSpPr>
          <p:cNvPr id="13" name="Title 1"/>
          <p:cNvSpPr>
            <a:spLocks noGrp="1"/>
          </p:cNvSpPr>
          <p:nvPr>
            <p:ph type="title"/>
          </p:nvPr>
        </p:nvSpPr>
        <p:spPr>
          <a:xfrm>
            <a:off x="914400" y="0"/>
            <a:ext cx="7315200" cy="914400"/>
          </a:xfrm>
        </p:spPr>
        <p:txBody>
          <a:bodyPr/>
          <a:lstStyle/>
          <a:p>
            <a:r>
              <a:rPr lang="en-US" sz="2400" dirty="0">
                <a:effectLst>
                  <a:outerShdw blurRad="38100" dist="38100" dir="2700000" algn="tl">
                    <a:srgbClr val="000000">
                      <a:alpha val="43137"/>
                    </a:srgbClr>
                  </a:outerShdw>
                </a:effectLst>
                <a:latin typeface="Arial" panose="020B0604020202020204" pitchFamily="34" charset="0"/>
                <a:cs typeface="Arial" panose="020B0604020202020204" pitchFamily="34" charset="0"/>
              </a:rPr>
              <a:t>MOL</a:t>
            </a:r>
            <a:endParaRPr lang="en-US" sz="1600" dirty="0">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6626081"/>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USMCSlideformat">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USMCSlideforma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ctr" defTabSz="914400" rtl="0" eaLnBrk="1" fontAlgn="base" latinLnBrk="0" hangingPunct="1">
          <a:lnSpc>
            <a:spcPct val="90000"/>
          </a:lnSpc>
          <a:spcBef>
            <a:spcPct val="20000"/>
          </a:spcBef>
          <a:spcAft>
            <a:spcPct val="0"/>
          </a:spcAft>
          <a:buClrTx/>
          <a:buSzTx/>
          <a:buFont typeface="Wingdings" pitchFamily="2" charset="2"/>
          <a:buNone/>
          <a:tabLst/>
          <a:defRPr kumimoji="0" lang="en-US" sz="1400" b="1"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ctr" defTabSz="914400" rtl="0" eaLnBrk="1" fontAlgn="base" latinLnBrk="0" hangingPunct="1">
          <a:lnSpc>
            <a:spcPct val="90000"/>
          </a:lnSpc>
          <a:spcBef>
            <a:spcPct val="20000"/>
          </a:spcBef>
          <a:spcAft>
            <a:spcPct val="0"/>
          </a:spcAft>
          <a:buClrTx/>
          <a:buSzTx/>
          <a:buFont typeface="Wingdings" pitchFamily="2" charset="2"/>
          <a:buNone/>
          <a:tabLst/>
          <a:defRPr kumimoji="0" lang="en-US" sz="1400" b="1" i="0" u="none" strike="noStrike" cap="none" normalizeH="0" baseline="0" smtClean="0">
            <a:ln>
              <a:noFill/>
            </a:ln>
            <a:solidFill>
              <a:schemeClr val="tx1"/>
            </a:solidFill>
            <a:effectLst/>
            <a:latin typeface="Arial" pitchFamily="34" charset="0"/>
          </a:defRPr>
        </a:defPPr>
      </a:lstStyle>
    </a:lnDef>
  </a:objectDefaults>
  <a:extraClrSchemeLst>
    <a:extraClrScheme>
      <a:clrScheme name="USMCSlideforma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USMCSlideformat 2">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USMCSlideforma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USMCSlideformat 4">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USMCSlideformat 5">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USMCSlideformat 6">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429</TotalTime>
  <Words>868</Words>
  <Application>Microsoft Office PowerPoint</Application>
  <PresentationFormat>On-screen Show (4:3)</PresentationFormat>
  <Paragraphs>130</Paragraphs>
  <Slides>8</Slides>
  <Notes>5</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USMCSlideformat</vt:lpstr>
      <vt:lpstr>Force Preservation Council (FPC)  Risk Assessment Information Hand-Off Reporting</vt:lpstr>
      <vt:lpstr>Force Preservation Council (FPC)  Risk Assessment Information Hand-Off Reporting  (cont’d)</vt:lpstr>
      <vt:lpstr>Force Preservation Council (FPC)  Risk Assessment Information Hand-Off Reporting  (cont’d)</vt:lpstr>
      <vt:lpstr>MOL</vt:lpstr>
      <vt:lpstr>MOL</vt:lpstr>
      <vt:lpstr>MOL</vt:lpstr>
      <vt:lpstr>MOL</vt:lpstr>
      <vt:lpstr>MOL</vt:lpstr>
    </vt:vector>
  </TitlesOfParts>
  <Company>NMCI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Force Preservation Council (FPC)  Risk Assessment Information Hand-Off Reporting</dc:title>
  <dc:creator>Knop CIV Brian M</dc:creator>
  <cp:lastModifiedBy>Walden Ctr Apprill T</cp:lastModifiedBy>
  <cp:revision>1</cp:revision>
  <cp:lastPrinted>2016-08-08T14:17:49Z</cp:lastPrinted>
  <dcterms:created xsi:type="dcterms:W3CDTF">2016-08-01T12:51:03Z</dcterms:created>
  <dcterms:modified xsi:type="dcterms:W3CDTF">2016-08-08T15:34:30Z</dcterms:modified>
</cp:coreProperties>
</file>